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4" r:id="rId1"/>
  </p:sldMasterIdLst>
  <p:notesMasterIdLst>
    <p:notesMasterId r:id="rId62"/>
  </p:notesMasterIdLst>
  <p:sldIdLst>
    <p:sldId id="410" r:id="rId2"/>
    <p:sldId id="388" r:id="rId3"/>
    <p:sldId id="461" r:id="rId4"/>
    <p:sldId id="459" r:id="rId5"/>
    <p:sldId id="496" r:id="rId6"/>
    <p:sldId id="497" r:id="rId7"/>
    <p:sldId id="498" r:id="rId8"/>
    <p:sldId id="514" r:id="rId9"/>
    <p:sldId id="515" r:id="rId10"/>
    <p:sldId id="500" r:id="rId11"/>
    <p:sldId id="501" r:id="rId12"/>
    <p:sldId id="517" r:id="rId13"/>
    <p:sldId id="549" r:id="rId14"/>
    <p:sldId id="595" r:id="rId15"/>
    <p:sldId id="593" r:id="rId16"/>
    <p:sldId id="550" r:id="rId17"/>
    <p:sldId id="553" r:id="rId18"/>
    <p:sldId id="546" r:id="rId19"/>
    <p:sldId id="547" r:id="rId20"/>
    <p:sldId id="541" r:id="rId21"/>
    <p:sldId id="542" r:id="rId22"/>
    <p:sldId id="594" r:id="rId23"/>
    <p:sldId id="502" r:id="rId24"/>
    <p:sldId id="561" r:id="rId25"/>
    <p:sldId id="596" r:id="rId26"/>
    <p:sldId id="560" r:id="rId27"/>
    <p:sldId id="562" r:id="rId28"/>
    <p:sldId id="564" r:id="rId29"/>
    <p:sldId id="565" r:id="rId30"/>
    <p:sldId id="566" r:id="rId31"/>
    <p:sldId id="568" r:id="rId32"/>
    <p:sldId id="503" r:id="rId33"/>
    <p:sldId id="518" r:id="rId34"/>
    <p:sldId id="505" r:id="rId35"/>
    <p:sldId id="577" r:id="rId36"/>
    <p:sldId id="578" r:id="rId37"/>
    <p:sldId id="579" r:id="rId38"/>
    <p:sldId id="582" r:id="rId39"/>
    <p:sldId id="574" r:id="rId40"/>
    <p:sldId id="575" r:id="rId41"/>
    <p:sldId id="519" r:id="rId42"/>
    <p:sldId id="538" r:id="rId43"/>
    <p:sldId id="573" r:id="rId44"/>
    <p:sldId id="510" r:id="rId45"/>
    <p:sldId id="521" r:id="rId46"/>
    <p:sldId id="580" r:id="rId47"/>
    <p:sldId id="539" r:id="rId48"/>
    <p:sldId id="585" r:id="rId49"/>
    <p:sldId id="587" r:id="rId50"/>
    <p:sldId id="588" r:id="rId51"/>
    <p:sldId id="589" r:id="rId52"/>
    <p:sldId id="590" r:id="rId53"/>
    <p:sldId id="529" r:id="rId54"/>
    <p:sldId id="530" r:id="rId55"/>
    <p:sldId id="531" r:id="rId56"/>
    <p:sldId id="584" r:id="rId57"/>
    <p:sldId id="534" r:id="rId58"/>
    <p:sldId id="489" r:id="rId59"/>
    <p:sldId id="468" r:id="rId60"/>
    <p:sldId id="46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636" autoAdjust="0"/>
  </p:normalViewPr>
  <p:slideViewPr>
    <p:cSldViewPr snapToGrid="0">
      <p:cViewPr varScale="1">
        <p:scale>
          <a:sx n="57" d="100"/>
          <a:sy n="57" d="100"/>
        </p:scale>
        <p:origin x="12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BAD74-9CDF-448F-9469-12E849BBD25A}" type="datetimeFigureOut">
              <a:rPr lang="en-US" smtClean="0"/>
              <a:t>2021-02-02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1E8AF-A4DE-4A38-BFEE-5E83D86BC3D8}" type="slidenum">
              <a:rPr lang="en-US" smtClean="0"/>
              <a:t>‹#›</a:t>
            </a:fld>
            <a:endParaRPr lang="en-US"/>
          </a:p>
        </p:txBody>
      </p:sp>
    </p:spTree>
    <p:extLst>
      <p:ext uri="{BB962C8B-B14F-4D97-AF65-F5344CB8AC3E}">
        <p14:creationId xmlns:p14="http://schemas.microsoft.com/office/powerpoint/2010/main" val="3924908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ckoverflow.com/questions/11551996/why-do-we-need-the-finally-clause-in-pyth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Multimedia" TargetMode="External"/><Relationship Id="rId3" Type="http://schemas.openxmlformats.org/officeDocument/2006/relationships/hyperlink" Target="https://www.datacamp.com/community/tutorials/pickle-python-tutorial" TargetMode="External"/><Relationship Id="rId7" Type="http://schemas.openxmlformats.org/officeDocument/2006/relationships/hyperlink" Target="https://en.wikipedia.org/wiki/Sound"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Image" TargetMode="External"/><Relationship Id="rId5" Type="http://schemas.openxmlformats.org/officeDocument/2006/relationships/hyperlink" Target="https://en.wikipedia.org/wiki/Database_management_system" TargetMode="External"/><Relationship Id="rId4" Type="http://schemas.openxmlformats.org/officeDocument/2006/relationships/hyperlink" Target="https://en.wikipedia.org/wiki/Binary_data"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docs.sqlalchemy.org/en/latest/core/metadata.html?highlight=create_all#sqlalchemy.schema.MetaData.create_all"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flask-migrate.readthedocs.org/" TargetMode="External"/><Relationship Id="rId4" Type="http://schemas.openxmlformats.org/officeDocument/2006/relationships/hyperlink" Target="https://alembic.readthedocs.or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atabase.guide/what-is-a-field/"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sqlalchemy.org/en/13/orm/cascades.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sqlalchemy.org/en/13/orm/cascades.html#cascade-delete"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sqlalchemy.org/en/13/orm/cascades.html#cascade-delete-orphan"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sqlalchemy.org/en/13/orm/relationship_api.html#sqlalchemy.orm.relationship.params.single_parent"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ocs.sqlalchemy.org/en/13/orm/cascades.html#backref-cascad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sqlalchemy.org/en/13/orm/loading_relationships.html#sqlalchemy.orm.lazyload"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docs.sqlalchemy.org/en/13/orm/loading_relationships.html#sqlalchemy.orm.noload" TargetMode="External"/><Relationship Id="rId5" Type="http://schemas.openxmlformats.org/officeDocument/2006/relationships/hyperlink" Target="https://docs.sqlalchemy.org/en/13/orm/loading_relationships.html#sqlalchemy.orm.subqueryload" TargetMode="External"/><Relationship Id="rId4" Type="http://schemas.openxmlformats.org/officeDocument/2006/relationships/hyperlink" Target="https://docs.sqlalchemy.org/en/13/orm/loading_relationships.html#sqlalchemy.orm.joinedloa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2627362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Args</a:t>
            </a:r>
            <a:r>
              <a:rPr lang="en-US" dirty="0" smtClean="0"/>
              <a:t> is an object</a:t>
            </a:r>
            <a:r>
              <a:rPr lang="en-US" baseline="0" dirty="0" smtClean="0"/>
              <a:t> </a:t>
            </a:r>
          </a:p>
          <a:p>
            <a:r>
              <a:rPr lang="en-US" dirty="0" smtClean="0"/>
              <a:t>U can pass default string as a second parameter</a:t>
            </a:r>
            <a:r>
              <a:rPr lang="en-US" baseline="0" dirty="0" smtClean="0"/>
              <a:t> to get method  </a:t>
            </a:r>
          </a:p>
          <a:p>
            <a:endParaRPr lang="en-US" dirty="0" smtClean="0"/>
          </a:p>
          <a:p>
            <a:r>
              <a:rPr lang="en-US" dirty="0" smtClean="0"/>
              <a:t>Consider adding scenario</a:t>
            </a:r>
            <a:r>
              <a:rPr lang="en-US" baseline="0" dirty="0" smtClean="0"/>
              <a:t> or using request and response from web dev 2</a:t>
            </a:r>
            <a:r>
              <a:rPr lang="en-US" baseline="30000" dirty="0" smtClean="0"/>
              <a:t>nd</a:t>
            </a:r>
            <a:r>
              <a:rPr lang="en-US" baseline="0" dirty="0" smtClean="0"/>
              <a:t> edition</a:t>
            </a:r>
          </a:p>
          <a:p>
            <a:endParaRPr lang="en-US" baseline="0" dirty="0" smtClean="0"/>
          </a:p>
          <a:p>
            <a:r>
              <a:rPr lang="en-US" baseline="0" dirty="0" smtClean="0"/>
              <a:t>Avoid </a:t>
            </a:r>
            <a:r>
              <a:rPr lang="en-US" baseline="0" dirty="0" err="1" smtClean="0"/>
              <a:t>request.form.get_json</a:t>
            </a:r>
            <a:r>
              <a:rPr lang="en-US" baseline="0" dirty="0" smtClean="0"/>
              <a:t>()</a:t>
            </a:r>
          </a:p>
          <a:p>
            <a:endParaRPr lang="en-US" baseline="0" dirty="0" smtClean="0"/>
          </a:p>
          <a:p>
            <a:r>
              <a:rPr lang="en-US" baseline="0" dirty="0" smtClean="0"/>
              <a:t>What is </a:t>
            </a:r>
            <a:r>
              <a:rPr lang="en-US" baseline="0" dirty="0" err="1" smtClean="0"/>
              <a:t>data_string</a:t>
            </a:r>
            <a:r>
              <a:rPr lang="en-US" baseline="0" dirty="0" smtClean="0"/>
              <a:t> ? I think I is </a:t>
            </a:r>
            <a:r>
              <a:rPr lang="en-US" baseline="0" dirty="0" err="1" smtClean="0"/>
              <a:t>json</a:t>
            </a:r>
            <a:r>
              <a:rPr lang="en-US" baseline="0" dirty="0" smtClean="0"/>
              <a:t> string </a:t>
            </a:r>
          </a:p>
          <a:p>
            <a:endParaRPr lang="en-US" baseline="0" dirty="0" smtClean="0"/>
          </a:p>
          <a:p>
            <a:r>
              <a:rPr lang="en-US" baseline="0" dirty="0" smtClean="0"/>
              <a:t>From what is written, what does loads do ?</a:t>
            </a:r>
          </a:p>
          <a:p>
            <a:endParaRPr lang="en-US" baseline="0" dirty="0" smtClean="0"/>
          </a:p>
          <a:p>
            <a:r>
              <a:rPr lang="en-US" baseline="0" dirty="0" err="1" smtClean="0"/>
              <a:t>Json</a:t>
            </a:r>
            <a:r>
              <a:rPr lang="en-US" baseline="0" dirty="0" smtClean="0"/>
              <a:t> loads vs </a:t>
            </a:r>
            <a:r>
              <a:rPr lang="en-US" baseline="0" dirty="0" err="1" smtClean="0"/>
              <a:t>json</a:t>
            </a:r>
            <a:r>
              <a:rPr lang="en-US" baseline="0" dirty="0" smtClean="0"/>
              <a:t> dumps vs </a:t>
            </a:r>
            <a:r>
              <a:rPr lang="en-US" baseline="0" dirty="0" err="1" smtClean="0"/>
              <a:t>jsonify</a:t>
            </a:r>
            <a:endParaRPr lang="en-US" baseline="0" dirty="0" smtClean="0"/>
          </a:p>
          <a:p>
            <a:endParaRPr lang="en-US" dirty="0" smtClean="0"/>
          </a:p>
          <a:p>
            <a:r>
              <a:rPr lang="en-US" dirty="0" smtClean="0"/>
              <a:t>What is </a:t>
            </a:r>
            <a:r>
              <a:rPr lang="en-US" dirty="0" err="1" smtClean="0"/>
              <a:t>json.stringify</a:t>
            </a:r>
            <a:r>
              <a:rPr lang="en-US" dirty="0" smtClean="0"/>
              <a:t>? Is it because</a:t>
            </a:r>
            <a:r>
              <a:rPr lang="en-US" baseline="0" dirty="0" smtClean="0"/>
              <a:t> </a:t>
            </a:r>
            <a:r>
              <a:rPr lang="en-US" baseline="0" dirty="0" err="1" smtClean="0"/>
              <a:t>json</a:t>
            </a:r>
            <a:r>
              <a:rPr lang="en-US" baseline="0" dirty="0" smtClean="0"/>
              <a:t> is a string ? </a:t>
            </a:r>
            <a:r>
              <a:rPr lang="en-US" dirty="0" smtClean="0"/>
              <a:t> </a:t>
            </a:r>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12</a:t>
            </a:fld>
            <a:endParaRPr lang="en-US"/>
          </a:p>
        </p:txBody>
      </p:sp>
    </p:spTree>
    <p:extLst>
      <p:ext uri="{BB962C8B-B14F-4D97-AF65-F5344CB8AC3E}">
        <p14:creationId xmlns:p14="http://schemas.microsoft.com/office/powerpoint/2010/main" val="361977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send </a:t>
            </a:r>
            <a:r>
              <a:rPr lang="en-US" dirty="0" err="1" smtClean="0"/>
              <a:t>jsonify</a:t>
            </a:r>
            <a:r>
              <a:rPr lang="en-US" dirty="0" smtClean="0"/>
              <a:t> ? </a:t>
            </a:r>
          </a:p>
          <a:p>
            <a:endParaRPr lang="en-US" dirty="0" smtClean="0"/>
          </a:p>
          <a:p>
            <a:r>
              <a:rPr lang="en-US" dirty="0" smtClean="0"/>
              <a:t>We want the flavor of</a:t>
            </a:r>
            <a:r>
              <a:rPr lang="en-US" baseline="0" dirty="0" smtClean="0"/>
              <a:t> dictionary, but dictionaries are data types in python. </a:t>
            </a:r>
            <a:r>
              <a:rPr lang="en-US" baseline="0" dirty="0" err="1" smtClean="0"/>
              <a:t>Json</a:t>
            </a:r>
            <a:r>
              <a:rPr lang="en-US" baseline="0" dirty="0" smtClean="0"/>
              <a:t> is the closest relevant </a:t>
            </a:r>
          </a:p>
          <a:p>
            <a:endParaRPr lang="en-US" baseline="0" dirty="0" smtClean="0"/>
          </a:p>
          <a:p>
            <a:r>
              <a:rPr lang="en-US" dirty="0" smtClean="0"/>
              <a:t>https://campus.datacamp.com/courses/intermediate-importing-data-in-python/interacting-with-apis-to-import-data-from-the-web-2?ex=8 </a:t>
            </a:r>
          </a:p>
          <a:p>
            <a:endParaRPr lang="en-US" dirty="0" smtClean="0"/>
          </a:p>
          <a:p>
            <a:r>
              <a:rPr lang="en-US" dirty="0" smtClean="0"/>
              <a:t>Also add</a:t>
            </a:r>
            <a:r>
              <a:rPr lang="en-US" baseline="0" dirty="0" smtClean="0"/>
              <a:t> </a:t>
            </a:r>
            <a:r>
              <a:rPr lang="en-US" baseline="0" dirty="0" err="1" smtClean="0"/>
              <a:t>datacamp</a:t>
            </a:r>
            <a:r>
              <a:rPr lang="en-US" baseline="0" dirty="0" smtClean="0"/>
              <a:t> link for free 2 months </a:t>
            </a:r>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13</a:t>
            </a:fld>
            <a:endParaRPr lang="en-US"/>
          </a:p>
        </p:txBody>
      </p:sp>
    </p:spTree>
    <p:extLst>
      <p:ext uri="{BB962C8B-B14F-4D97-AF65-F5344CB8AC3E}">
        <p14:creationId xmlns:p14="http://schemas.microsoft.com/office/powerpoint/2010/main" val="2751901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can treat</a:t>
            </a:r>
            <a:r>
              <a:rPr lang="en-US" baseline="0" dirty="0" smtClean="0"/>
              <a:t> form as a dictionary or use get method on it. </a:t>
            </a:r>
          </a:p>
          <a:p>
            <a:endParaRPr lang="en-US" baseline="0" dirty="0" smtClean="0"/>
          </a:p>
          <a:p>
            <a:r>
              <a:rPr lang="en-US" baseline="0" dirty="0" smtClean="0"/>
              <a:t>I think if it is treated as a dictionary, it will get an error if no entry is present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16</a:t>
            </a:fld>
            <a:endParaRPr lang="en-US"/>
          </a:p>
        </p:txBody>
      </p:sp>
    </p:spTree>
    <p:extLst>
      <p:ext uri="{BB962C8B-B14F-4D97-AF65-F5344CB8AC3E}">
        <p14:creationId xmlns:p14="http://schemas.microsoft.com/office/powerpoint/2010/main" val="511415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Nope </a:t>
            </a:r>
          </a:p>
          <a:p>
            <a:r>
              <a:rPr lang="en-US" dirty="0" smtClean="0"/>
              <a:t>U are specifying</a:t>
            </a:r>
            <a:r>
              <a:rPr lang="en-US" baseline="0" dirty="0" smtClean="0"/>
              <a:t> post request </a:t>
            </a:r>
          </a:p>
          <a:p>
            <a:r>
              <a:rPr lang="en-US" baseline="0" dirty="0" smtClean="0"/>
              <a:t>On a </a:t>
            </a:r>
            <a:r>
              <a:rPr lang="en-US" baseline="0" dirty="0" err="1" smtClean="0"/>
              <a:t>todo</a:t>
            </a:r>
            <a:r>
              <a:rPr lang="en-US" baseline="0" dirty="0" smtClean="0"/>
              <a:t>, this would mean to create a </a:t>
            </a:r>
            <a:r>
              <a:rPr lang="en-US" baseline="0" dirty="0" err="1" smtClean="0"/>
              <a:t>todo</a:t>
            </a:r>
            <a:r>
              <a:rPr lang="en-US" baseline="0" dirty="0" smtClean="0"/>
              <a:t> intuitively</a:t>
            </a:r>
          </a:p>
          <a:p>
            <a:r>
              <a:rPr lang="en-US" baseline="0" dirty="0" smtClean="0"/>
              <a:t>Also naming convention for routes is to have names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17</a:t>
            </a:fld>
            <a:endParaRPr lang="en-US"/>
          </a:p>
        </p:txBody>
      </p:sp>
    </p:spTree>
    <p:extLst>
      <p:ext uri="{BB962C8B-B14F-4D97-AF65-F5344CB8AC3E}">
        <p14:creationId xmlns:p14="http://schemas.microsoft.com/office/powerpoint/2010/main" val="292383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endpoint gives</a:t>
            </a:r>
            <a:r>
              <a:rPr lang="en-US" baseline="0" dirty="0" smtClean="0"/>
              <a:t> which result and why ? </a:t>
            </a:r>
          </a:p>
          <a:p>
            <a:endParaRPr lang="en-US" baseline="0" dirty="0" smtClean="0"/>
          </a:p>
          <a:p>
            <a:r>
              <a:rPr lang="en-US" baseline="0" dirty="0" smtClean="0"/>
              <a:t>Why can’t I loop over the dictionary? </a:t>
            </a:r>
          </a:p>
          <a:p>
            <a:r>
              <a:rPr lang="en-US" baseline="0" dirty="0" smtClean="0"/>
              <a:t>U can loop in dictionary, but u need unique keys </a:t>
            </a:r>
          </a:p>
          <a:p>
            <a:r>
              <a:rPr lang="en-US" baseline="0" dirty="0" smtClean="0"/>
              <a:t>What about </a:t>
            </a:r>
            <a:r>
              <a:rPr lang="en-US" baseline="0" dirty="0" err="1" smtClean="0"/>
              <a:t>dict.items</a:t>
            </a:r>
            <a:r>
              <a:rPr lang="en-US" baseline="0" dirty="0" smtClean="0"/>
              <a:t>()  ? </a:t>
            </a:r>
          </a:p>
          <a:p>
            <a:r>
              <a:rPr lang="en-US" baseline="0" dirty="0" smtClean="0"/>
              <a:t>Not working because of duplicate keys. In databases, the keys are always duplicates ( column name) </a:t>
            </a:r>
          </a:p>
          <a:p>
            <a:endParaRPr lang="en-US" baseline="0" dirty="0" smtClean="0"/>
          </a:p>
          <a:p>
            <a:r>
              <a:rPr lang="en-US" baseline="0" dirty="0" smtClean="0"/>
              <a:t>What’s the output of </a:t>
            </a:r>
            <a:r>
              <a:rPr lang="en-US" baseline="0" dirty="0" err="1" smtClean="0"/>
              <a:t>query.all</a:t>
            </a:r>
            <a:r>
              <a:rPr lang="en-US" baseline="0" dirty="0" smtClean="0"/>
              <a:t>() </a:t>
            </a:r>
            <a:r>
              <a:rPr lang="en-US" baseline="0" dirty="0" smtClean="0">
                <a:sym typeface="Wingdings" panose="05000000000000000000" pitchFamily="2" charset="2"/>
              </a:rPr>
              <a:t> list where u can accept the attributes through for loops (list comprehension) or </a:t>
            </a:r>
            <a:r>
              <a:rPr lang="en-US" baseline="0" dirty="0" err="1" smtClean="0">
                <a:sym typeface="Wingdings" panose="05000000000000000000" pitchFamily="2" charset="2"/>
              </a:rPr>
              <a:t>seriailization</a:t>
            </a:r>
            <a:r>
              <a:rPr lang="en-US" baseline="0" dirty="0" smtClean="0">
                <a:sym typeface="Wingdings" panose="05000000000000000000" pitchFamily="2" charset="2"/>
              </a:rPr>
              <a:t>. </a:t>
            </a:r>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18</a:t>
            </a:fld>
            <a:endParaRPr lang="en-US"/>
          </a:p>
        </p:txBody>
      </p:sp>
    </p:spTree>
    <p:extLst>
      <p:ext uri="{BB962C8B-B14F-4D97-AF65-F5344CB8AC3E}">
        <p14:creationId xmlns:p14="http://schemas.microsoft.com/office/powerpoint/2010/main" val="3533172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Query.all</a:t>
            </a:r>
            <a:r>
              <a:rPr lang="en-US" dirty="0" smtClean="0"/>
              <a:t>(0</a:t>
            </a:r>
            <a:r>
              <a:rPr lang="en-US" baseline="0" dirty="0" smtClean="0"/>
              <a:t> gives what ? </a:t>
            </a:r>
          </a:p>
          <a:p>
            <a:r>
              <a:rPr lang="en-US" baseline="0" dirty="0" smtClean="0"/>
              <a:t>List of objects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What’s the output of </a:t>
            </a:r>
            <a:r>
              <a:rPr lang="en-US" dirty="0" err="1" smtClean="0"/>
              <a:t>query.all</a:t>
            </a:r>
            <a:r>
              <a:rPr lang="en-US" dirty="0" smtClean="0"/>
              <a:t>() </a:t>
            </a:r>
            <a:r>
              <a:rPr lang="en-US" dirty="0" smtClean="0">
                <a:sym typeface="Wingdings" panose="05000000000000000000" pitchFamily="2" charset="2"/>
              </a:rPr>
              <a:t> list where u can accept the attributes through for loops (list comprehension) or </a:t>
            </a:r>
            <a:r>
              <a:rPr lang="en-US" dirty="0" err="1" smtClean="0">
                <a:sym typeface="Wingdings" panose="05000000000000000000" pitchFamily="2" charset="2"/>
              </a:rPr>
              <a:t>seriailization</a:t>
            </a:r>
            <a:r>
              <a:rPr lang="en-US" dirty="0" smtClean="0">
                <a:sym typeface="Wingdings" panose="05000000000000000000" pitchFamily="2" charset="2"/>
              </a:rPr>
              <a:t>. </a:t>
            </a:r>
          </a:p>
          <a:p>
            <a:endParaRPr lang="en-US" baseline="0" dirty="0" smtClean="0"/>
          </a:p>
          <a:p>
            <a:r>
              <a:rPr lang="en-US" baseline="0" dirty="0" smtClean="0"/>
              <a:t>For d in the list of objects, attribute is shown through </a:t>
            </a:r>
            <a:r>
              <a:rPr lang="en-US" baseline="0" dirty="0" err="1" smtClean="0"/>
              <a:t>d.description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19</a:t>
            </a:fld>
            <a:endParaRPr lang="en-US"/>
          </a:p>
        </p:txBody>
      </p:sp>
    </p:spTree>
    <p:extLst>
      <p:ext uri="{BB962C8B-B14F-4D97-AF65-F5344CB8AC3E}">
        <p14:creationId xmlns:p14="http://schemas.microsoft.com/office/powerpoint/2010/main" val="362897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this be useful ?</a:t>
            </a:r>
          </a:p>
          <a:p>
            <a:endParaRPr lang="en-US" dirty="0" smtClean="0"/>
          </a:p>
          <a:p>
            <a:r>
              <a:rPr lang="en-US" dirty="0" smtClean="0"/>
              <a:t>https://hackersandslackers.com/flask-jinja-templates </a:t>
            </a:r>
          </a:p>
          <a:p>
            <a:endParaRPr lang="en-US" dirty="0" smtClean="0"/>
          </a:p>
          <a:p>
            <a:r>
              <a:rPr lang="en-US" dirty="0" smtClean="0"/>
              <a:t>The link is perfect, however</a:t>
            </a:r>
            <a:r>
              <a:rPr lang="en-US" baseline="0" dirty="0" smtClean="0"/>
              <a:t> it has some bad words..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20</a:t>
            </a:fld>
            <a:endParaRPr lang="en-US"/>
          </a:p>
        </p:txBody>
      </p:sp>
    </p:spTree>
    <p:extLst>
      <p:ext uri="{BB962C8B-B14F-4D97-AF65-F5344CB8AC3E}">
        <p14:creationId xmlns:p14="http://schemas.microsoft.com/office/powerpoint/2010/main" val="2162548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can u imagine how useful is it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21</a:t>
            </a:fld>
            <a:endParaRPr lang="en-US"/>
          </a:p>
        </p:txBody>
      </p:sp>
    </p:spTree>
    <p:extLst>
      <p:ext uri="{BB962C8B-B14F-4D97-AF65-F5344CB8AC3E}">
        <p14:creationId xmlns:p14="http://schemas.microsoft.com/office/powerpoint/2010/main" val="106541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hlinkClick r:id="rId3"/>
              </a:rPr>
              <a:t>https://stackoverflow.com/questions/11551996/why-do-we-need-the-finally-clause-in-python</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dirty="0" smtClean="0"/>
              <a:t> </a:t>
            </a:r>
          </a:p>
          <a:p>
            <a:r>
              <a:rPr lang="en-US" dirty="0" smtClean="0"/>
              <a:t>https://www.engyrus.com/2015/03/spt-4-there-is-no-try.html </a:t>
            </a:r>
          </a:p>
          <a:p>
            <a:endParaRPr lang="en-US" dirty="0" smtClean="0"/>
          </a:p>
          <a:p>
            <a:r>
              <a:rPr lang="en-US" dirty="0" err="1" smtClean="0"/>
              <a:t>Prob</a:t>
            </a:r>
            <a:r>
              <a:rPr lang="en-US" dirty="0" smtClean="0"/>
              <a:t>: try</a:t>
            </a:r>
            <a:r>
              <a:rPr lang="en-US" baseline="0" dirty="0" smtClean="0"/>
              <a:t> except will hide errors</a:t>
            </a:r>
          </a:p>
          <a:p>
            <a:r>
              <a:rPr lang="en-US" baseline="0" dirty="0" smtClean="0"/>
              <a:t>To avoid this, print(</a:t>
            </a:r>
            <a:r>
              <a:rPr lang="en-US" baseline="0" dirty="0" err="1" smtClean="0"/>
              <a:t>sys.exc_info</a:t>
            </a:r>
            <a:r>
              <a:rPr lang="en-US" baseline="0" dirty="0" smtClean="0"/>
              <a:t>) or exception </a:t>
            </a:r>
          </a:p>
          <a:p>
            <a:endParaRPr lang="en-US" dirty="0" smtClean="0"/>
          </a:p>
          <a:p>
            <a:r>
              <a:rPr lang="en-US" dirty="0" smtClean="0"/>
              <a:t>Why do we need try except …? </a:t>
            </a:r>
          </a:p>
          <a:p>
            <a:r>
              <a:rPr lang="en-US" dirty="0" smtClean="0"/>
              <a:t>To avoid system crash on errors</a:t>
            </a:r>
            <a:r>
              <a:rPr lang="en-US" baseline="0" dirty="0" smtClean="0"/>
              <a:t>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Also, When u close the session, pending changes are automatically committed. On sudden closure, this maybe a big problem    maybe I am wrong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Maybe without electricity outage, </a:t>
            </a:r>
            <a:r>
              <a:rPr lang="en-US" sz="1200" kern="1200" dirty="0" err="1" smtClean="0">
                <a:solidFill>
                  <a:schemeClr val="tx1"/>
                </a:solidFill>
                <a:effectLst/>
                <a:latin typeface="+mn-lt"/>
                <a:ea typeface="+mn-ea"/>
                <a:cs typeface="+mn-cs"/>
              </a:rPr>
              <a:t>tahneega</a:t>
            </a:r>
            <a:r>
              <a:rPr lang="en-US" sz="1200" kern="1200" dirty="0" smtClean="0">
                <a:solidFill>
                  <a:schemeClr val="tx1"/>
                </a:solidFill>
                <a:effectLst/>
                <a:latin typeface="+mn-lt"/>
                <a:ea typeface="+mn-ea"/>
                <a:cs typeface="+mn-cs"/>
              </a:rPr>
              <a:t> bas, </a:t>
            </a:r>
            <a:r>
              <a:rPr lang="en-US" sz="1200" kern="1200" dirty="0" err="1" smtClean="0">
                <a:solidFill>
                  <a:schemeClr val="tx1"/>
                </a:solidFill>
                <a:effectLst/>
                <a:latin typeface="+mn-lt"/>
                <a:ea typeface="+mn-ea"/>
                <a:cs typeface="+mn-cs"/>
              </a:rPr>
              <a:t>mmken</a:t>
            </a:r>
            <a:r>
              <a:rPr lang="en-US" sz="1200" kern="1200" dirty="0" smtClean="0">
                <a:solidFill>
                  <a:schemeClr val="tx1"/>
                </a:solidFill>
                <a:effectLst/>
                <a:latin typeface="+mn-lt"/>
                <a:ea typeface="+mn-ea"/>
                <a:cs typeface="+mn-cs"/>
              </a:rPr>
              <a:t> yeb2a </a:t>
            </a:r>
            <a:r>
              <a:rPr lang="en-US" sz="1200" kern="1200" dirty="0" err="1" smtClean="0">
                <a:solidFill>
                  <a:schemeClr val="tx1"/>
                </a:solidFill>
                <a:effectLst/>
                <a:latin typeface="+mn-lt"/>
                <a:ea typeface="+mn-ea"/>
                <a:cs typeface="+mn-cs"/>
              </a:rPr>
              <a:t>feeh</a:t>
            </a:r>
            <a:r>
              <a:rPr lang="en-US" sz="1200" kern="1200" dirty="0" smtClean="0">
                <a:solidFill>
                  <a:schemeClr val="tx1"/>
                </a:solidFill>
                <a:effectLst/>
                <a:latin typeface="+mn-lt"/>
                <a:ea typeface="+mn-ea"/>
                <a:cs typeface="+mn-cs"/>
              </a:rPr>
              <a:t> 7agat pending</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smtClean="0"/>
          </a:p>
          <a:p>
            <a:r>
              <a:rPr lang="en-US" dirty="0" smtClean="0"/>
              <a:t>Maybe in try I added an object</a:t>
            </a:r>
            <a:r>
              <a:rPr lang="en-US" baseline="0" dirty="0" smtClean="0"/>
              <a:t> to pending, then I had an error in a second object addition </a:t>
            </a:r>
          </a:p>
          <a:p>
            <a:r>
              <a:rPr lang="en-US" baseline="0" dirty="0" smtClean="0"/>
              <a:t>If I didn’t allow rollback, then maybe the first pending object gets </a:t>
            </a:r>
            <a:r>
              <a:rPr lang="en-US" baseline="0" dirty="0" err="1" smtClean="0"/>
              <a:t>commited</a:t>
            </a:r>
            <a:r>
              <a:rPr lang="en-US" baseline="0" dirty="0" smtClean="0"/>
              <a:t> by </a:t>
            </a:r>
            <a:r>
              <a:rPr lang="en-US" baseline="0" dirty="0" err="1" smtClean="0"/>
              <a:t>db.session.close</a:t>
            </a:r>
            <a:r>
              <a:rPr lang="en-US" baseline="0" dirty="0" smtClean="0"/>
              <a:t>() </a:t>
            </a:r>
          </a:p>
          <a:p>
            <a:r>
              <a:rPr lang="en-US" baseline="0" dirty="0" err="1" smtClean="0"/>
              <a:t>Db.session.close</a:t>
            </a:r>
            <a:r>
              <a:rPr lang="en-US" baseline="0" dirty="0" smtClean="0"/>
              <a:t> is imp due to housekeeping to connection pool, this is best practice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moved return </a:t>
            </a:r>
            <a:r>
              <a:rPr lang="en-US" sz="1200" kern="1200" dirty="0" err="1" smtClean="0">
                <a:solidFill>
                  <a:schemeClr val="tx1"/>
                </a:solidFill>
                <a:effectLst/>
                <a:latin typeface="+mn-lt"/>
                <a:ea typeface="+mn-ea"/>
                <a:cs typeface="+mn-cs"/>
              </a:rPr>
              <a:t>jsonify</a:t>
            </a:r>
            <a:r>
              <a:rPr lang="en-US" sz="1200" kern="1200" dirty="0" smtClean="0">
                <a:solidFill>
                  <a:schemeClr val="tx1"/>
                </a:solidFill>
                <a:effectLst/>
                <a:latin typeface="+mn-lt"/>
                <a:ea typeface="+mn-ea"/>
                <a:cs typeface="+mn-cs"/>
              </a:rPr>
              <a:t> after finally because I was afraid that session wont close if I returned before it </a:t>
            </a:r>
          </a:p>
          <a:p>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I return </a:t>
            </a:r>
            <a:r>
              <a:rPr lang="en-US" sz="1200" kern="1200" dirty="0" err="1" smtClean="0">
                <a:solidFill>
                  <a:schemeClr val="tx1"/>
                </a:solidFill>
                <a:effectLst/>
                <a:latin typeface="+mn-lt"/>
                <a:ea typeface="+mn-ea"/>
                <a:cs typeface="+mn-cs"/>
              </a:rPr>
              <a:t>class.attribute</a:t>
            </a:r>
            <a:r>
              <a:rPr lang="en-US" sz="1200" kern="1200" dirty="0" smtClean="0">
                <a:solidFill>
                  <a:schemeClr val="tx1"/>
                </a:solidFill>
                <a:effectLst/>
                <a:latin typeface="+mn-lt"/>
                <a:ea typeface="+mn-ea"/>
                <a:cs typeface="+mn-cs"/>
              </a:rPr>
              <a:t> as </a:t>
            </a:r>
            <a:r>
              <a:rPr lang="en-US" sz="1200" kern="1200" dirty="0" err="1" smtClean="0">
                <a:solidFill>
                  <a:schemeClr val="tx1"/>
                </a:solidFill>
                <a:effectLst/>
                <a:latin typeface="+mn-lt"/>
                <a:ea typeface="+mn-ea"/>
                <a:cs typeface="+mn-cs"/>
              </a:rPr>
              <a:t>todo.description</a:t>
            </a:r>
            <a:r>
              <a:rPr lang="en-US" sz="1200" kern="1200" dirty="0" smtClean="0">
                <a:solidFill>
                  <a:schemeClr val="tx1"/>
                </a:solidFill>
                <a:effectLst/>
                <a:latin typeface="+mn-lt"/>
                <a:ea typeface="+mn-ea"/>
                <a:cs typeface="+mn-cs"/>
              </a:rPr>
              <a:t> in finally, it doesn’t work because </a:t>
            </a:r>
            <a:r>
              <a:rPr lang="en-US" sz="1200" kern="1200" dirty="0" err="1" smtClean="0">
                <a:solidFill>
                  <a:schemeClr val="tx1"/>
                </a:solidFill>
                <a:effectLst/>
                <a:latin typeface="+mn-lt"/>
                <a:ea typeface="+mn-ea"/>
                <a:cs typeface="+mn-cs"/>
              </a:rPr>
              <a:t>todo</a:t>
            </a:r>
            <a:r>
              <a:rPr lang="en-US" sz="1200" kern="1200" dirty="0" smtClean="0">
                <a:solidFill>
                  <a:schemeClr val="tx1"/>
                </a:solidFill>
                <a:effectLst/>
                <a:latin typeface="+mn-lt"/>
                <a:ea typeface="+mn-ea"/>
                <a:cs typeface="+mn-cs"/>
              </a:rPr>
              <a:t> is empty after session add and commit and session </a:t>
            </a:r>
            <a:r>
              <a:rPr lang="en-US" sz="1200" b="1" kern="1200" dirty="0" smtClean="0">
                <a:solidFill>
                  <a:schemeClr val="tx1"/>
                </a:solidFill>
                <a:effectLst/>
                <a:latin typeface="+mn-lt"/>
                <a:ea typeface="+mn-ea"/>
                <a:cs typeface="+mn-cs"/>
              </a:rPr>
              <a:t>close</a:t>
            </a:r>
            <a:r>
              <a:rPr lang="en-US" sz="1200" kern="1200" dirty="0" smtClean="0">
                <a:solidFill>
                  <a:schemeClr val="tx1"/>
                </a:solidFill>
                <a:effectLst/>
                <a:latin typeface="+mn-lt"/>
                <a:ea typeface="+mn-ea"/>
                <a:cs typeface="+mn-cs"/>
              </a:rPr>
              <a:t>(due to expire on commit)</a:t>
            </a:r>
          </a:p>
          <a:p>
            <a:endParaRPr lang="en-US" dirty="0" smtClean="0"/>
          </a:p>
          <a:p>
            <a:r>
              <a:rPr lang="en-US" dirty="0" smtClean="0"/>
              <a:t>When does the object disappear?</a:t>
            </a:r>
            <a:r>
              <a:rPr lang="en-US" baseline="0" dirty="0" smtClean="0"/>
              <a:t> </a:t>
            </a:r>
          </a:p>
          <a:p>
            <a:endParaRPr lang="en-US" dirty="0" smtClean="0"/>
          </a:p>
          <a:p>
            <a:r>
              <a:rPr lang="en-US" dirty="0" smtClean="0"/>
              <a:t>Also it is</a:t>
            </a:r>
            <a:r>
              <a:rPr lang="en-US" baseline="0" dirty="0" smtClean="0"/>
              <a:t> important to return connections to connection pool, why is that ? </a:t>
            </a:r>
            <a:endParaRPr lang="en-US" dirty="0" smtClean="0"/>
          </a:p>
        </p:txBody>
      </p:sp>
      <p:sp>
        <p:nvSpPr>
          <p:cNvPr id="4" name="Slide Number Placeholder 3"/>
          <p:cNvSpPr>
            <a:spLocks noGrp="1"/>
          </p:cNvSpPr>
          <p:nvPr>
            <p:ph type="sldNum" sz="quarter" idx="10"/>
          </p:nvPr>
        </p:nvSpPr>
        <p:spPr/>
        <p:txBody>
          <a:bodyPr/>
          <a:lstStyle/>
          <a:p>
            <a:fld id="{3CE1E8AF-A4DE-4A38-BFEE-5E83D86BC3D8}" type="slidenum">
              <a:rPr lang="en-US" smtClean="0"/>
              <a:t>23</a:t>
            </a:fld>
            <a:endParaRPr lang="en-US"/>
          </a:p>
        </p:txBody>
      </p:sp>
    </p:spTree>
    <p:extLst>
      <p:ext uri="{BB962C8B-B14F-4D97-AF65-F5344CB8AC3E}">
        <p14:creationId xmlns:p14="http://schemas.microsoft.com/office/powerpoint/2010/main" val="150977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24</a:t>
            </a:fld>
            <a:endParaRPr lang="en-US"/>
          </a:p>
        </p:txBody>
      </p:sp>
    </p:spTree>
    <p:extLst>
      <p:ext uri="{BB962C8B-B14F-4D97-AF65-F5344CB8AC3E}">
        <p14:creationId xmlns:p14="http://schemas.microsoft.com/office/powerpoint/2010/main" val="231241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https://www.datacamp.com/community/tutorials/pickle-python-tutorial</a:t>
            </a:r>
            <a:r>
              <a:rPr lang="en-US" dirty="0" smtClean="0"/>
              <a:t> </a:t>
            </a: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pickle type .. map python objects as binary data and then returning them as python objects later </a:t>
            </a:r>
          </a:p>
          <a:p>
            <a:endParaRPr lang="en-US" sz="1200" b="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 is pickling?</a:t>
            </a:r>
          </a:p>
          <a:p>
            <a:r>
              <a:rPr lang="en-US" sz="1200" b="0" i="0" kern="1200" dirty="0" smtClean="0">
                <a:solidFill>
                  <a:schemeClr val="tx1"/>
                </a:solidFill>
                <a:effectLst/>
                <a:latin typeface="+mn-lt"/>
                <a:ea typeface="+mn-ea"/>
                <a:cs typeface="+mn-cs"/>
              </a:rPr>
              <a:t>Pickle is used for serializing and de-serializing Python object structures, also called marshalling or flattening. Serialization refers to the process of converting an object in memory to a byte stream that can be stored on disk or sent over a network. Later on, this character stream can then be retrieved and de-serialized back to a Python object. Pickling is not to be confused with compression! The former is the conversion of an object from one representation (data in Random Access Memory (RAM)) to another (text on disk), while the latter is the process of encoding data with fewer bits, in order to save disk space.</a:t>
            </a:r>
          </a:p>
          <a:p>
            <a:endParaRPr lang="en-US" sz="1200" b="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 Can You Do With pickle?</a:t>
            </a:r>
          </a:p>
          <a:p>
            <a:r>
              <a:rPr lang="en-US" sz="1200" b="0" i="0" kern="1200" dirty="0" smtClean="0">
                <a:solidFill>
                  <a:schemeClr val="tx1"/>
                </a:solidFill>
                <a:effectLst/>
                <a:latin typeface="+mn-lt"/>
                <a:ea typeface="+mn-ea"/>
                <a:cs typeface="+mn-cs"/>
              </a:rPr>
              <a:t>Pickling is useful for applications where you need some degree of persistency in your data. Your program's state data can be saved to disk, so you can continue working on it later on. It can also be used to send data over a Transmission Control Protocol (TCP) or socket connection, or to store python objects in a database. Pickle is very useful for when you're working with machine learning algorithms, where you want to save them to be able to make new predictions at a later time, without having to rewrite everything or train the model all over again.</a:t>
            </a:r>
          </a:p>
          <a:p>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When Not To Use pickle</a:t>
            </a:r>
          </a:p>
          <a:p>
            <a:r>
              <a:rPr lang="en-US" sz="1200" b="0" i="0" kern="1200" dirty="0" smtClean="0">
                <a:solidFill>
                  <a:schemeClr val="tx1"/>
                </a:solidFill>
                <a:effectLst/>
                <a:latin typeface="+mn-lt"/>
                <a:ea typeface="+mn-ea"/>
                <a:cs typeface="+mn-cs"/>
              </a:rPr>
              <a:t>If you want to use data across different programming languages, pickle is not recommended. Its protocol is specific to Python, thus, cross-language compatibility is not guaranteed. The same holds for different versions of Python itself. </a:t>
            </a:r>
            <a:r>
              <a:rPr lang="en-US" sz="1200" b="0" i="0" kern="1200" dirty="0" err="1" smtClean="0">
                <a:solidFill>
                  <a:schemeClr val="tx1"/>
                </a:solidFill>
                <a:effectLst/>
                <a:latin typeface="+mn-lt"/>
                <a:ea typeface="+mn-ea"/>
                <a:cs typeface="+mn-cs"/>
              </a:rPr>
              <a:t>Unpickling</a:t>
            </a:r>
            <a:r>
              <a:rPr lang="en-US" sz="1200" b="0" i="0" kern="1200" dirty="0" smtClean="0">
                <a:solidFill>
                  <a:schemeClr val="tx1"/>
                </a:solidFill>
                <a:effectLst/>
                <a:latin typeface="+mn-lt"/>
                <a:ea typeface="+mn-ea"/>
                <a:cs typeface="+mn-cs"/>
              </a:rPr>
              <a:t> a file that was pickled in a different version of Python may not always work properly, so you have to make sure that you're using the same version and perform an update if necessary. You should also try not to </a:t>
            </a:r>
            <a:r>
              <a:rPr lang="en-US" sz="1200" b="0" i="0" kern="1200" dirty="0" err="1" smtClean="0">
                <a:solidFill>
                  <a:schemeClr val="tx1"/>
                </a:solidFill>
                <a:effectLst/>
                <a:latin typeface="+mn-lt"/>
                <a:ea typeface="+mn-ea"/>
                <a:cs typeface="+mn-cs"/>
              </a:rPr>
              <a:t>unpickle</a:t>
            </a:r>
            <a:r>
              <a:rPr lang="en-US" sz="1200" b="0" i="0" kern="1200" dirty="0" smtClean="0">
                <a:solidFill>
                  <a:schemeClr val="tx1"/>
                </a:solidFill>
                <a:effectLst/>
                <a:latin typeface="+mn-lt"/>
                <a:ea typeface="+mn-ea"/>
                <a:cs typeface="+mn-cs"/>
              </a:rPr>
              <a:t> data from an untrusted source. Malicious code inside the file might be executed upon </a:t>
            </a:r>
            <a:r>
              <a:rPr lang="en-US" sz="1200" b="0" i="0" kern="1200" dirty="0" err="1" smtClean="0">
                <a:solidFill>
                  <a:schemeClr val="tx1"/>
                </a:solidFill>
                <a:effectLst/>
                <a:latin typeface="+mn-lt"/>
                <a:ea typeface="+mn-ea"/>
                <a:cs typeface="+mn-cs"/>
              </a:rPr>
              <a:t>unpickling</a:t>
            </a:r>
            <a:r>
              <a:rPr lang="en-US" sz="1200" b="0" i="0" kern="1200" dirty="0" smtClean="0">
                <a:solidFill>
                  <a:schemeClr val="tx1"/>
                </a:solidFill>
                <a:effectLst/>
                <a:latin typeface="+mn-lt"/>
                <a:ea typeface="+mn-ea"/>
                <a:cs typeface="+mn-cs"/>
              </a:rPr>
              <a:t>.</a:t>
            </a:r>
          </a:p>
          <a:p>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Binary Large </a:t>
            </a:r>
            <a:r>
              <a:rPr lang="en-US" sz="1200" b="1" i="0" kern="1200" dirty="0" err="1" smtClean="0">
                <a:solidFill>
                  <a:schemeClr val="tx1"/>
                </a:solidFill>
                <a:effectLst/>
                <a:latin typeface="+mn-lt"/>
                <a:ea typeface="+mn-ea"/>
                <a:cs typeface="+mn-cs"/>
              </a:rPr>
              <a:t>OBject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BLOB</a:t>
            </a:r>
            <a:r>
              <a:rPr lang="en-US" sz="1200" b="0" i="0" kern="1200" dirty="0" smtClean="0">
                <a:solidFill>
                  <a:schemeClr val="tx1"/>
                </a:solidFill>
                <a:effectLst/>
                <a:latin typeface="+mn-lt"/>
                <a:ea typeface="+mn-ea"/>
                <a:cs typeface="+mn-cs"/>
              </a:rPr>
              <a:t>) is a collection of </a:t>
            </a:r>
            <a:r>
              <a:rPr lang="en-US" sz="1200" b="0" i="0" u="none" strike="noStrike" kern="1200" dirty="0" smtClean="0">
                <a:solidFill>
                  <a:schemeClr val="tx1"/>
                </a:solidFill>
                <a:effectLst/>
                <a:latin typeface="+mn-lt"/>
                <a:ea typeface="+mn-ea"/>
                <a:cs typeface="+mn-cs"/>
                <a:hlinkClick r:id="rId4" tooltip="Binary data"/>
              </a:rPr>
              <a:t>binary data</a:t>
            </a:r>
            <a:r>
              <a:rPr lang="en-US" sz="1200" b="0" i="0" kern="1200" dirty="0" smtClean="0">
                <a:solidFill>
                  <a:schemeClr val="tx1"/>
                </a:solidFill>
                <a:effectLst/>
                <a:latin typeface="+mn-lt"/>
                <a:ea typeface="+mn-ea"/>
                <a:cs typeface="+mn-cs"/>
              </a:rPr>
              <a:t> stored as a single entity in a </a:t>
            </a:r>
            <a:r>
              <a:rPr lang="en-US" sz="1200" b="0" i="0" u="none" strike="noStrike" kern="1200" dirty="0" smtClean="0">
                <a:solidFill>
                  <a:schemeClr val="tx1"/>
                </a:solidFill>
                <a:effectLst/>
                <a:latin typeface="+mn-lt"/>
                <a:ea typeface="+mn-ea"/>
                <a:cs typeface="+mn-cs"/>
                <a:hlinkClick r:id="rId5" tooltip="Database management system"/>
              </a:rPr>
              <a:t>database management system</a:t>
            </a:r>
            <a:r>
              <a:rPr lang="en-US" sz="1200" b="0" i="0" kern="1200" dirty="0" smtClean="0">
                <a:solidFill>
                  <a:schemeClr val="tx1"/>
                </a:solidFill>
                <a:effectLst/>
                <a:latin typeface="+mn-lt"/>
                <a:ea typeface="+mn-ea"/>
                <a:cs typeface="+mn-cs"/>
              </a:rPr>
              <a:t>. Blobs are typically </a:t>
            </a:r>
            <a:r>
              <a:rPr lang="en-US" sz="1200" b="0" i="0" u="none" strike="noStrike" kern="1200" dirty="0" smtClean="0">
                <a:solidFill>
                  <a:schemeClr val="tx1"/>
                </a:solidFill>
                <a:effectLst/>
                <a:latin typeface="+mn-lt"/>
                <a:ea typeface="+mn-ea"/>
                <a:cs typeface="+mn-cs"/>
                <a:hlinkClick r:id="rId6" tooltip="Image"/>
              </a:rPr>
              <a:t>images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tooltip="Sound"/>
              </a:rPr>
              <a:t>audio</a:t>
            </a:r>
            <a:r>
              <a:rPr lang="en-US" sz="1200" b="0" i="0" kern="1200" dirty="0" smtClean="0">
                <a:solidFill>
                  <a:schemeClr val="tx1"/>
                </a:solidFill>
                <a:effectLst/>
                <a:latin typeface="+mn-lt"/>
                <a:ea typeface="+mn-ea"/>
                <a:cs typeface="+mn-cs"/>
              </a:rPr>
              <a:t> or other </a:t>
            </a:r>
            <a:r>
              <a:rPr lang="en-US" sz="1200" b="0" i="0" u="none" strike="noStrike" kern="1200" dirty="0" smtClean="0">
                <a:solidFill>
                  <a:schemeClr val="tx1"/>
                </a:solidFill>
                <a:effectLst/>
                <a:latin typeface="+mn-lt"/>
                <a:ea typeface="+mn-ea"/>
                <a:cs typeface="+mn-cs"/>
                <a:hlinkClick r:id="rId8" tooltip="Multimedia"/>
              </a:rPr>
              <a:t>multimedia</a:t>
            </a:r>
            <a:r>
              <a:rPr lang="en-US" sz="1200" b="0" i="0" kern="1200" dirty="0" smtClean="0">
                <a:solidFill>
                  <a:schemeClr val="tx1"/>
                </a:solidFill>
                <a:effectLst/>
                <a:latin typeface="+mn-lt"/>
                <a:ea typeface="+mn-ea"/>
                <a:cs typeface="+mn-cs"/>
              </a:rPr>
              <a:t> objects, though sometimes binary executable code is stored as a blob. Database support for blobs is not universal.</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E1E8AF-A4DE-4A38-BFEE-5E83D86BC3D8}" type="slidenum">
              <a:rPr lang="en-US" smtClean="0"/>
              <a:t>4</a:t>
            </a:fld>
            <a:endParaRPr lang="en-US"/>
          </a:p>
        </p:txBody>
      </p:sp>
    </p:spTree>
    <p:extLst>
      <p:ext uri="{BB962C8B-B14F-4D97-AF65-F5344CB8AC3E}">
        <p14:creationId xmlns:p14="http://schemas.microsoft.com/office/powerpoint/2010/main" val="2936374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object</a:t>
            </a:r>
            <a:r>
              <a:rPr lang="en-US" baseline="0" dirty="0" smtClean="0"/>
              <a:t> is not available anymore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26</a:t>
            </a:fld>
            <a:endParaRPr lang="en-US"/>
          </a:p>
        </p:txBody>
      </p:sp>
    </p:spTree>
    <p:extLst>
      <p:ext uri="{BB962C8B-B14F-4D97-AF65-F5344CB8AC3E}">
        <p14:creationId xmlns:p14="http://schemas.microsoft.com/office/powerpoint/2010/main" val="1166844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side effects can occur?</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27</a:t>
            </a:fld>
            <a:endParaRPr lang="en-US"/>
          </a:p>
        </p:txBody>
      </p:sp>
    </p:spTree>
    <p:extLst>
      <p:ext uri="{BB962C8B-B14F-4D97-AF65-F5344CB8AC3E}">
        <p14:creationId xmlns:p14="http://schemas.microsoft.com/office/powerpoint/2010/main" val="2378766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scenario,</a:t>
            </a:r>
            <a:r>
              <a:rPr lang="en-US" baseline="0" dirty="0" smtClean="0"/>
              <a:t> table not created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28</a:t>
            </a:fld>
            <a:endParaRPr lang="en-US"/>
          </a:p>
        </p:txBody>
      </p:sp>
    </p:spTree>
    <p:extLst>
      <p:ext uri="{BB962C8B-B14F-4D97-AF65-F5344CB8AC3E}">
        <p14:creationId xmlns:p14="http://schemas.microsoft.com/office/powerpoint/2010/main" val="2769694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https://stackoverflow.com/questions/20744277/sqlalchemy-create-all-does-not-create-tables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29</a:t>
            </a:fld>
            <a:endParaRPr lang="en-US"/>
          </a:p>
        </p:txBody>
      </p:sp>
    </p:spTree>
    <p:extLst>
      <p:ext uri="{BB962C8B-B14F-4D97-AF65-F5344CB8AC3E}">
        <p14:creationId xmlns:p14="http://schemas.microsoft.com/office/powerpoint/2010/main" val="1486011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https://stackoverflow.com/questions/34807235/why-sqlalchemy-create-all-can-be-reused </a:t>
            </a:r>
          </a:p>
          <a:p>
            <a:endParaRPr lang="en-US" dirty="0" smtClean="0"/>
          </a:p>
          <a:p>
            <a:pPr fontAlgn="base"/>
            <a:r>
              <a:rPr lang="en-US" sz="1200" b="0" i="0" kern="1200" dirty="0" err="1" smtClean="0">
                <a:solidFill>
                  <a:schemeClr val="tx1"/>
                </a:solidFill>
                <a:effectLst/>
                <a:latin typeface="+mn-lt"/>
                <a:ea typeface="+mn-ea"/>
                <a:cs typeface="+mn-cs"/>
              </a:rPr>
              <a:t>create_all</a:t>
            </a:r>
            <a:r>
              <a:rPr lang="en-US" sz="1200" b="0" i="0" kern="1200" dirty="0" smtClean="0">
                <a:solidFill>
                  <a:schemeClr val="tx1"/>
                </a:solidFill>
                <a:effectLst/>
                <a:latin typeface="+mn-lt"/>
                <a:ea typeface="+mn-ea"/>
                <a:cs typeface="+mn-cs"/>
              </a:rPr>
              <a:t> indeed creates only tables that </a:t>
            </a:r>
            <a:r>
              <a:rPr lang="en-US" sz="1200" b="0" i="0" u="sng" kern="1200" dirty="0" smtClean="0">
                <a:solidFill>
                  <a:schemeClr val="tx1"/>
                </a:solidFill>
                <a:effectLst/>
                <a:latin typeface="+mn-lt"/>
                <a:ea typeface="+mn-ea"/>
                <a:cs typeface="+mn-cs"/>
                <a:hlinkClick r:id="rId3"/>
              </a:rPr>
              <a:t>do not exist</a:t>
            </a:r>
            <a:r>
              <a:rPr lang="en-US" sz="1200" b="0" i="0" kern="1200" dirty="0" smtClean="0">
                <a:solidFill>
                  <a:schemeClr val="tx1"/>
                </a:solidFill>
                <a:effectLst/>
                <a:latin typeface="+mn-lt"/>
                <a:ea typeface="+mn-ea"/>
                <a:cs typeface="+mn-cs"/>
              </a:rPr>
              <a:t>. It is not intended for migrations but to create the initial structure in an empty database.</a:t>
            </a:r>
          </a:p>
          <a:p>
            <a:pPr fontAlgn="base"/>
            <a:r>
              <a:rPr lang="en-US" sz="1200" b="0" i="0" kern="1200" dirty="0" smtClean="0">
                <a:solidFill>
                  <a:schemeClr val="tx1"/>
                </a:solidFill>
                <a:effectLst/>
                <a:latin typeface="+mn-lt"/>
                <a:ea typeface="+mn-ea"/>
                <a:cs typeface="+mn-cs"/>
              </a:rPr>
              <a:t>You want </a:t>
            </a:r>
            <a:r>
              <a:rPr lang="en-US" sz="1200" b="0" i="0" u="sng" kern="1200" dirty="0" smtClean="0">
                <a:solidFill>
                  <a:schemeClr val="tx1"/>
                </a:solidFill>
                <a:effectLst/>
                <a:latin typeface="+mn-lt"/>
                <a:ea typeface="+mn-ea"/>
                <a:cs typeface="+mn-cs"/>
                <a:hlinkClick r:id="rId4"/>
              </a:rPr>
              <a:t>alembic</a:t>
            </a:r>
            <a:r>
              <a:rPr lang="en-US" sz="1200" b="0" i="0" kern="1200" dirty="0" smtClean="0">
                <a:solidFill>
                  <a:schemeClr val="tx1"/>
                </a:solidFill>
                <a:effectLst/>
                <a:latin typeface="+mn-lt"/>
                <a:ea typeface="+mn-ea"/>
                <a:cs typeface="+mn-cs"/>
              </a:rPr>
              <a:t> for migrations, possibly via </a:t>
            </a:r>
            <a:r>
              <a:rPr lang="en-US" sz="1200" b="0" i="0" u="sng" kern="1200" dirty="0" smtClean="0">
                <a:solidFill>
                  <a:schemeClr val="tx1"/>
                </a:solidFill>
                <a:effectLst/>
                <a:latin typeface="+mn-lt"/>
                <a:ea typeface="+mn-ea"/>
                <a:cs typeface="+mn-cs"/>
                <a:hlinkClick r:id="rId5"/>
              </a:rPr>
              <a:t>Flask-Migrate</a:t>
            </a:r>
            <a:endParaRPr lang="en-US" sz="1200" b="0" i="0" kern="1200" dirty="0" smtClean="0">
              <a:solidFill>
                <a:schemeClr val="tx1"/>
              </a:solidFill>
              <a:effectLst/>
              <a:latin typeface="+mn-lt"/>
              <a:ea typeface="+mn-ea"/>
              <a:cs typeface="+mn-cs"/>
            </a:endParaRPr>
          </a:p>
          <a:p>
            <a:r>
              <a:rPr lang="en-US" dirty="0" smtClean="0"/>
              <a:t> </a:t>
            </a:r>
          </a:p>
          <a:p>
            <a:pPr fontAlgn="base"/>
            <a:r>
              <a:rPr lang="en-US" sz="1200" b="0" i="0" kern="1200" dirty="0" smtClean="0">
                <a:solidFill>
                  <a:schemeClr val="tx1"/>
                </a:solidFill>
                <a:effectLst/>
                <a:latin typeface="+mn-lt"/>
                <a:ea typeface="+mn-ea"/>
                <a:cs typeface="+mn-cs"/>
              </a:rPr>
              <a:t>Besides that, having any database structure related code in the web-facing part of your Flask app is questionable. Usually you do such things in a command-line tool (via Flask-Script or click), e.g. python manage.py </a:t>
            </a:r>
            <a:r>
              <a:rPr lang="en-US" sz="1200" b="0" i="0" kern="1200" dirty="0" err="1" smtClean="0">
                <a:solidFill>
                  <a:schemeClr val="tx1"/>
                </a:solidFill>
                <a:effectLst/>
                <a:latin typeface="+mn-lt"/>
                <a:ea typeface="+mn-ea"/>
                <a:cs typeface="+mn-cs"/>
              </a:rPr>
              <a:t>create_db</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 disagree with your opinion of "poorly implemented". It's rather implemented in a way that stops you from doing the wrong (and possibly dangerous) thing. Imagine you rename a column. A ""smart"" </a:t>
            </a:r>
            <a:r>
              <a:rPr lang="en-US" sz="1200" b="0" i="0" kern="1200" dirty="0" err="1" smtClean="0">
                <a:solidFill>
                  <a:schemeClr val="tx1"/>
                </a:solidFill>
                <a:effectLst/>
                <a:latin typeface="+mn-lt"/>
                <a:ea typeface="+mn-ea"/>
                <a:cs typeface="+mn-cs"/>
              </a:rPr>
              <a:t>create_all</a:t>
            </a:r>
            <a:r>
              <a:rPr lang="en-US" sz="1200" b="0" i="0" kern="1200" dirty="0" smtClean="0">
                <a:solidFill>
                  <a:schemeClr val="tx1"/>
                </a:solidFill>
                <a:effectLst/>
                <a:latin typeface="+mn-lt"/>
                <a:ea typeface="+mn-ea"/>
                <a:cs typeface="+mn-cs"/>
              </a:rPr>
              <a:t> would DROP the old column (it's gone after all) and create a new one - it's impossibly for any tool to know that you renamed it instead of removing and adding one.</a:t>
            </a:r>
          </a:p>
          <a:p>
            <a:r>
              <a:rPr lang="en-US" dirty="0" smtClean="0"/>
              <a:t> </a:t>
            </a:r>
          </a:p>
          <a:p>
            <a:pPr fontAlgn="base"/>
            <a:r>
              <a:rPr lang="en-US" sz="1200" b="0" i="0" kern="1200" dirty="0" smtClean="0">
                <a:solidFill>
                  <a:schemeClr val="tx1"/>
                </a:solidFill>
                <a:effectLst/>
                <a:latin typeface="+mn-lt"/>
                <a:ea typeface="+mn-ea"/>
                <a:cs typeface="+mn-cs"/>
              </a:rPr>
              <a:t>With migrations:</a:t>
            </a:r>
          </a:p>
          <a:p>
            <a:pPr fontAlgn="base"/>
            <a:r>
              <a:rPr lang="en-US" sz="1200" b="0" i="0" kern="1200" dirty="0" smtClean="0">
                <a:solidFill>
                  <a:schemeClr val="tx1"/>
                </a:solidFill>
                <a:effectLst/>
                <a:latin typeface="+mn-lt"/>
                <a:ea typeface="+mn-ea"/>
                <a:cs typeface="+mn-cs"/>
              </a:rPr>
              <a:t>Auto-detects changes from the old version &amp; new version of the </a:t>
            </a:r>
            <a:r>
              <a:rPr lang="en-US" sz="1200" b="0" i="0" kern="1200" dirty="0" err="1" smtClean="0">
                <a:solidFill>
                  <a:schemeClr val="tx1"/>
                </a:solidFill>
                <a:effectLst/>
                <a:latin typeface="+mn-lt"/>
                <a:ea typeface="+mn-ea"/>
                <a:cs typeface="+mn-cs"/>
              </a:rPr>
              <a:t>SQLAlchemy</a:t>
            </a:r>
            <a:r>
              <a:rPr lang="en-US" sz="1200" b="0" i="0" kern="1200" dirty="0" smtClean="0">
                <a:solidFill>
                  <a:schemeClr val="tx1"/>
                </a:solidFill>
                <a:effectLst/>
                <a:latin typeface="+mn-lt"/>
                <a:ea typeface="+mn-ea"/>
                <a:cs typeface="+mn-cs"/>
              </a:rPr>
              <a:t> models</a:t>
            </a:r>
          </a:p>
          <a:p>
            <a:pPr fontAlgn="base"/>
            <a:r>
              <a:rPr lang="en-US" sz="1200" b="0" i="0" kern="1200" dirty="0" smtClean="0">
                <a:solidFill>
                  <a:schemeClr val="tx1"/>
                </a:solidFill>
                <a:effectLst/>
                <a:latin typeface="+mn-lt"/>
                <a:ea typeface="+mn-ea"/>
                <a:cs typeface="+mn-cs"/>
              </a:rPr>
              <a:t>Creates a migration script that resolves differences between the old &amp; new versions</a:t>
            </a:r>
          </a:p>
          <a:p>
            <a:pPr fontAlgn="base"/>
            <a:r>
              <a:rPr lang="en-US" sz="1200" b="0" i="0" kern="1200" dirty="0" smtClean="0">
                <a:solidFill>
                  <a:schemeClr val="tx1"/>
                </a:solidFill>
                <a:effectLst/>
                <a:latin typeface="+mn-lt"/>
                <a:ea typeface="+mn-ea"/>
                <a:cs typeface="+mn-cs"/>
              </a:rPr>
              <a:t>Gives fine-grain control to change existing tables</a:t>
            </a:r>
          </a:p>
          <a:p>
            <a:pPr fontAlgn="base"/>
            <a:r>
              <a:rPr lang="en-US" sz="1200" b="0" i="0" kern="1200" dirty="0" smtClean="0">
                <a:solidFill>
                  <a:schemeClr val="tx1"/>
                </a:solidFill>
                <a:effectLst/>
                <a:latin typeface="+mn-lt"/>
                <a:ea typeface="+mn-ea"/>
                <a:cs typeface="+mn-cs"/>
              </a:rPr>
              <a:t>This is much better, because</a:t>
            </a:r>
          </a:p>
          <a:p>
            <a:pPr fontAlgn="base"/>
            <a:r>
              <a:rPr lang="en-US" sz="1200" b="0" i="0" kern="1200" dirty="0" smtClean="0">
                <a:solidFill>
                  <a:schemeClr val="tx1"/>
                </a:solidFill>
                <a:effectLst/>
                <a:latin typeface="+mn-lt"/>
                <a:ea typeface="+mn-ea"/>
                <a:cs typeface="+mn-cs"/>
              </a:rPr>
              <a:t>We can keep existing schema structures, only modifying what needs to be modified</a:t>
            </a:r>
          </a:p>
          <a:p>
            <a:pPr fontAlgn="base"/>
            <a:r>
              <a:rPr lang="en-US" sz="1200" b="0" i="0" kern="1200" dirty="0" smtClean="0">
                <a:solidFill>
                  <a:schemeClr val="tx1"/>
                </a:solidFill>
                <a:effectLst/>
                <a:latin typeface="+mn-lt"/>
                <a:ea typeface="+mn-ea"/>
                <a:cs typeface="+mn-cs"/>
              </a:rPr>
              <a:t>We can keep existing data</a:t>
            </a:r>
          </a:p>
          <a:p>
            <a:pPr fontAlgn="base"/>
            <a:r>
              <a:rPr lang="en-US" sz="1200" b="0" i="0" kern="1200" dirty="0" smtClean="0">
                <a:solidFill>
                  <a:schemeClr val="tx1"/>
                </a:solidFill>
                <a:effectLst/>
                <a:latin typeface="+mn-lt"/>
                <a:ea typeface="+mn-ea"/>
                <a:cs typeface="+mn-cs"/>
              </a:rPr>
              <a:t>We isolate units of change in migration scripts that we can roll back to a “safe”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state</a:t>
            </a:r>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30</a:t>
            </a:fld>
            <a:endParaRPr lang="en-US"/>
          </a:p>
        </p:txBody>
      </p:sp>
    </p:spTree>
    <p:extLst>
      <p:ext uri="{BB962C8B-B14F-4D97-AF65-F5344CB8AC3E}">
        <p14:creationId xmlns:p14="http://schemas.microsoft.com/office/powerpoint/2010/main" val="117233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version control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31</a:t>
            </a:fld>
            <a:endParaRPr lang="en-US"/>
          </a:p>
        </p:txBody>
      </p:sp>
    </p:spTree>
    <p:extLst>
      <p:ext uri="{BB962C8B-B14F-4D97-AF65-F5344CB8AC3E}">
        <p14:creationId xmlns:p14="http://schemas.microsoft.com/office/powerpoint/2010/main" val="790712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will </a:t>
            </a:r>
            <a:r>
              <a:rPr lang="en-US" dirty="0" err="1" smtClean="0"/>
              <a:t>db</a:t>
            </a:r>
            <a:r>
              <a:rPr lang="en-US" dirty="0" smtClean="0"/>
              <a:t> </a:t>
            </a:r>
            <a:r>
              <a:rPr lang="en-US" dirty="0" err="1" smtClean="0"/>
              <a:t>init</a:t>
            </a:r>
            <a:r>
              <a:rPr lang="en-US" dirty="0" smtClean="0"/>
              <a:t> fail ?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32</a:t>
            </a:fld>
            <a:endParaRPr lang="en-US"/>
          </a:p>
        </p:txBody>
      </p:sp>
    </p:spTree>
    <p:extLst>
      <p:ext uri="{BB962C8B-B14F-4D97-AF65-F5344CB8AC3E}">
        <p14:creationId xmlns:p14="http://schemas.microsoft.com/office/powerpoint/2010/main" val="1724643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will </a:t>
            </a:r>
            <a:r>
              <a:rPr lang="en-US" dirty="0" err="1" smtClean="0"/>
              <a:t>db</a:t>
            </a:r>
            <a:r>
              <a:rPr lang="en-US" dirty="0" smtClean="0"/>
              <a:t> </a:t>
            </a:r>
            <a:r>
              <a:rPr lang="en-US" dirty="0" err="1" smtClean="0"/>
              <a:t>init</a:t>
            </a:r>
            <a:r>
              <a:rPr lang="en-US" dirty="0" smtClean="0"/>
              <a:t> fail ?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33</a:t>
            </a:fld>
            <a:endParaRPr lang="en-US"/>
          </a:p>
        </p:txBody>
      </p:sp>
    </p:spTree>
    <p:extLst>
      <p:ext uri="{BB962C8B-B14F-4D97-AF65-F5344CB8AC3E}">
        <p14:creationId xmlns:p14="http://schemas.microsoft.com/office/powerpoint/2010/main" val="4115459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 I change in</a:t>
            </a:r>
            <a:r>
              <a:rPr lang="en-US" baseline="0" dirty="0" smtClean="0"/>
              <a:t> the table and be detected by migration ? </a:t>
            </a:r>
          </a:p>
          <a:p>
            <a:endParaRPr lang="en-US" baseline="0" dirty="0" smtClean="0"/>
          </a:p>
          <a:p>
            <a:r>
              <a:rPr lang="en-US" baseline="0" dirty="0" smtClean="0"/>
              <a:t>This can save hours </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Alembic is currently unable to detect table name changes, column name changes, or anonymously named constraints.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34</a:t>
            </a:fld>
            <a:endParaRPr lang="en-US"/>
          </a:p>
        </p:txBody>
      </p:sp>
    </p:spTree>
    <p:extLst>
      <p:ext uri="{BB962C8B-B14F-4D97-AF65-F5344CB8AC3E}">
        <p14:creationId xmlns:p14="http://schemas.microsoft.com/office/powerpoint/2010/main" val="1134793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https://stackoverflow.com/questions/58405883/flask-sqlalchemy-add-nullable-false-column-to-existing-table-with-data </a:t>
            </a:r>
          </a:p>
        </p:txBody>
      </p:sp>
      <p:sp>
        <p:nvSpPr>
          <p:cNvPr id="4" name="Slide Number Placeholder 3"/>
          <p:cNvSpPr>
            <a:spLocks noGrp="1"/>
          </p:cNvSpPr>
          <p:nvPr>
            <p:ph type="sldNum" sz="quarter" idx="10"/>
          </p:nvPr>
        </p:nvSpPr>
        <p:spPr/>
        <p:txBody>
          <a:bodyPr/>
          <a:lstStyle/>
          <a:p>
            <a:fld id="{3CE1E8AF-A4DE-4A38-BFEE-5E83D86BC3D8}" type="slidenum">
              <a:rPr lang="en-US" smtClean="0"/>
              <a:t>35</a:t>
            </a:fld>
            <a:endParaRPr lang="en-US"/>
          </a:p>
        </p:txBody>
      </p:sp>
    </p:spTree>
    <p:extLst>
      <p:ext uri="{BB962C8B-B14F-4D97-AF65-F5344CB8AC3E}">
        <p14:creationId xmlns:p14="http://schemas.microsoft.com/office/powerpoint/2010/main" val="1041237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Considering</a:t>
            </a:r>
            <a:r>
              <a:rPr lang="en-US" baseline="0" dirty="0" smtClean="0"/>
              <a:t> thinking of a more difficult question, as this is a question already in </a:t>
            </a:r>
            <a:r>
              <a:rPr lang="en-US" baseline="0" dirty="0" err="1" smtClean="0"/>
              <a:t>udacity</a:t>
            </a:r>
            <a:r>
              <a:rPr lang="en-US" baseline="0" dirty="0" smtClean="0"/>
              <a:t> quizzes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a:t>
            </a:fld>
            <a:endParaRPr lang="en-US"/>
          </a:p>
        </p:txBody>
      </p:sp>
    </p:spTree>
    <p:extLst>
      <p:ext uri="{BB962C8B-B14F-4D97-AF65-F5344CB8AC3E}">
        <p14:creationId xmlns:p14="http://schemas.microsoft.com/office/powerpoint/2010/main" val="187080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I created the column in </a:t>
            </a:r>
            <a:r>
              <a:rPr lang="en-US" baseline="0" dirty="0" err="1" smtClean="0"/>
              <a:t>psql</a:t>
            </a:r>
            <a:r>
              <a:rPr lang="en-US" baseline="0" dirty="0" smtClean="0"/>
              <a:t> and populated it with data, I think migration would override it and delete the data</a:t>
            </a:r>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36</a:t>
            </a:fld>
            <a:endParaRPr lang="en-US"/>
          </a:p>
        </p:txBody>
      </p:sp>
    </p:spTree>
    <p:extLst>
      <p:ext uri="{BB962C8B-B14F-4D97-AF65-F5344CB8AC3E}">
        <p14:creationId xmlns:p14="http://schemas.microsoft.com/office/powerpoint/2010/main" val="301054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Modify the first alembic version to the following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37</a:t>
            </a:fld>
            <a:endParaRPr lang="en-US"/>
          </a:p>
        </p:txBody>
      </p:sp>
    </p:spTree>
    <p:extLst>
      <p:ext uri="{BB962C8B-B14F-4D97-AF65-F5344CB8AC3E}">
        <p14:creationId xmlns:p14="http://schemas.microsoft.com/office/powerpoint/2010/main" val="324713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error, but why does this appear ? </a:t>
            </a:r>
          </a:p>
          <a:p>
            <a:endParaRPr lang="en-US" dirty="0" smtClean="0"/>
          </a:p>
          <a:p>
            <a:r>
              <a:rPr lang="en-US" dirty="0" smtClean="0"/>
              <a:t>It compares</a:t>
            </a:r>
            <a:r>
              <a:rPr lang="en-US" baseline="0" dirty="0" smtClean="0"/>
              <a:t> model.py with the database. </a:t>
            </a:r>
          </a:p>
          <a:p>
            <a:r>
              <a:rPr lang="en-US" baseline="0" dirty="0" smtClean="0"/>
              <a:t>If u have taken a working database, nothing would be detected, as </a:t>
            </a:r>
            <a:r>
              <a:rPr lang="en-US" baseline="0" dirty="0" err="1" smtClean="0"/>
              <a:t>db</a:t>
            </a:r>
            <a:r>
              <a:rPr lang="en-US" baseline="0" dirty="0" smtClean="0"/>
              <a:t> is already finished </a:t>
            </a:r>
          </a:p>
          <a:p>
            <a:r>
              <a:rPr lang="en-US" baseline="0" dirty="0" smtClean="0"/>
              <a:t>Solution: </a:t>
            </a:r>
          </a:p>
          <a:p>
            <a:r>
              <a:rPr lang="en-US" baseline="0" dirty="0" smtClean="0"/>
              <a:t>Create a temp </a:t>
            </a:r>
            <a:r>
              <a:rPr lang="en-US" baseline="0" dirty="0" err="1" smtClean="0"/>
              <a:t>db</a:t>
            </a:r>
            <a:r>
              <a:rPr lang="en-US" baseline="0" dirty="0" smtClean="0"/>
              <a:t>, make initial migration then connect to the new </a:t>
            </a:r>
            <a:r>
              <a:rPr lang="en-US" baseline="0" dirty="0" err="1" smtClean="0"/>
              <a:t>db</a:t>
            </a:r>
            <a:r>
              <a:rPr lang="en-US" baseline="0" dirty="0" smtClean="0"/>
              <a:t> and migrate again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38</a:t>
            </a:fld>
            <a:endParaRPr lang="en-US"/>
          </a:p>
        </p:txBody>
      </p:sp>
    </p:spTree>
    <p:extLst>
      <p:ext uri="{BB962C8B-B14F-4D97-AF65-F5344CB8AC3E}">
        <p14:creationId xmlns:p14="http://schemas.microsoft.com/office/powerpoint/2010/main" val="2876759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https://database.guide/the-3-types-of-relationships-in-database-design/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39</a:t>
            </a:fld>
            <a:endParaRPr lang="en-US"/>
          </a:p>
        </p:txBody>
      </p:sp>
    </p:spTree>
    <p:extLst>
      <p:ext uri="{BB962C8B-B14F-4D97-AF65-F5344CB8AC3E}">
        <p14:creationId xmlns:p14="http://schemas.microsoft.com/office/powerpoint/2010/main" val="2599017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above example, we could just as easily have put an </a:t>
            </a:r>
            <a:r>
              <a:rPr lang="en-US" sz="1200" b="0" i="0" kern="1200" dirty="0" err="1" smtClean="0">
                <a:solidFill>
                  <a:schemeClr val="tx1"/>
                </a:solidFill>
                <a:effectLst/>
                <a:latin typeface="+mn-lt"/>
                <a:ea typeface="+mn-ea"/>
                <a:cs typeface="+mn-cs"/>
              </a:rPr>
              <a:t>HourlyRate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field</a:t>
            </a:r>
            <a:r>
              <a:rPr lang="en-US" sz="1200" b="0" i="0" kern="1200" dirty="0" smtClean="0">
                <a:solidFill>
                  <a:schemeClr val="tx1"/>
                </a:solidFill>
                <a:effectLst/>
                <a:latin typeface="+mn-lt"/>
                <a:ea typeface="+mn-ea"/>
                <a:cs typeface="+mn-cs"/>
              </a:rPr>
              <a:t> straight into the Employee table and not bothered with the Pay table. However, hourly rate could be sensitive data that only certain database users should see.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40</a:t>
            </a:fld>
            <a:endParaRPr lang="en-US"/>
          </a:p>
        </p:txBody>
      </p:sp>
    </p:spTree>
    <p:extLst>
      <p:ext uri="{BB962C8B-B14F-4D97-AF65-F5344CB8AC3E}">
        <p14:creationId xmlns:p14="http://schemas.microsoft.com/office/powerpoint/2010/main" val="2546331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Foreign key uses the name of the class</a:t>
            </a:r>
            <a:r>
              <a:rPr lang="en-US" baseline="0" dirty="0" smtClean="0"/>
              <a:t>. Here drivers </a:t>
            </a:r>
          </a:p>
          <a:p>
            <a:r>
              <a:rPr lang="en-US" baseline="0" dirty="0" smtClean="0"/>
              <a:t>Relationship uses the name of the class </a:t>
            </a:r>
          </a:p>
          <a:p>
            <a:endParaRPr lang="en-US" baseline="0" dirty="0" smtClean="0"/>
          </a:p>
          <a:p>
            <a:r>
              <a:rPr lang="en-US" baseline="0" dirty="0" smtClean="0"/>
              <a:t>Here we have the vehicles “plural” in the Driver table., As one driver can have many vehicles</a:t>
            </a:r>
          </a:p>
          <a:p>
            <a:r>
              <a:rPr lang="en-US" baseline="0" dirty="0" smtClean="0"/>
              <a:t>However, in </a:t>
            </a:r>
            <a:r>
              <a:rPr lang="en-US" baseline="0" dirty="0" err="1" smtClean="0"/>
              <a:t>backref</a:t>
            </a:r>
            <a:r>
              <a:rPr lang="en-US" baseline="0" dirty="0" smtClean="0"/>
              <a:t>, we have a driver, because vehicles are linked to a single driver</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42</a:t>
            </a:fld>
            <a:endParaRPr lang="en-US"/>
          </a:p>
        </p:txBody>
      </p:sp>
    </p:spTree>
    <p:extLst>
      <p:ext uri="{BB962C8B-B14F-4D97-AF65-F5344CB8AC3E}">
        <p14:creationId xmlns:p14="http://schemas.microsoft.com/office/powerpoint/2010/main" val="14237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Primary key here, are they a must?</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45</a:t>
            </a:fld>
            <a:endParaRPr lang="en-US"/>
          </a:p>
        </p:txBody>
      </p:sp>
    </p:spTree>
    <p:extLst>
      <p:ext uri="{BB962C8B-B14F-4D97-AF65-F5344CB8AC3E}">
        <p14:creationId xmlns:p14="http://schemas.microsoft.com/office/powerpoint/2010/main" val="1925746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Name: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51</a:t>
            </a:fld>
            <a:endParaRPr lang="en-US"/>
          </a:p>
        </p:txBody>
      </p:sp>
    </p:spTree>
    <p:extLst>
      <p:ext uri="{BB962C8B-B14F-4D97-AF65-F5344CB8AC3E}">
        <p14:creationId xmlns:p14="http://schemas.microsoft.com/office/powerpoint/2010/main" val="3922416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happens to addresses when we add user1 to session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Addressess</a:t>
            </a:r>
            <a:r>
              <a:rPr lang="en-US" dirty="0" smtClean="0"/>
              <a:t> are added automatically</a:t>
            </a:r>
            <a:r>
              <a:rPr lang="en-US" baseline="0" dirty="0" smtClean="0"/>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u explain session in the beginning,</a:t>
            </a:r>
            <a:r>
              <a:rPr lang="en-US" baseline="0" dirty="0" smtClean="0"/>
              <a:t> u will know what is session and what happens when u add items to it </a:t>
            </a:r>
            <a:endParaRPr lang="en-US" dirty="0" smtClean="0"/>
          </a:p>
          <a:p>
            <a:endParaRPr lang="en-US" dirty="0" smtClean="0"/>
          </a:p>
          <a:p>
            <a:r>
              <a:rPr lang="en-US" dirty="0" smtClean="0">
                <a:hlinkClick r:id="rId3"/>
              </a:rPr>
              <a:t>https://docs.sqlalchemy.org/en/13/orm/cascades.html</a:t>
            </a:r>
            <a:r>
              <a:rPr lang="en-US" dirty="0" smtClean="0"/>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53</a:t>
            </a:fld>
            <a:endParaRPr lang="en-US"/>
          </a:p>
        </p:txBody>
      </p:sp>
    </p:spTree>
    <p:extLst>
      <p:ext uri="{BB962C8B-B14F-4D97-AF65-F5344CB8AC3E}">
        <p14:creationId xmlns:p14="http://schemas.microsoft.com/office/powerpoint/2010/main" val="3471074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only the relation(key) between address and user will be None, but address won’t be deleted</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55</a:t>
            </a:fld>
            <a:endParaRPr lang="en-US"/>
          </a:p>
        </p:txBody>
      </p:sp>
    </p:spTree>
    <p:extLst>
      <p:ext uri="{BB962C8B-B14F-4D97-AF65-F5344CB8AC3E}">
        <p14:creationId xmlns:p14="http://schemas.microsoft.com/office/powerpoint/2010/main" val="183764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does rollback</a:t>
            </a:r>
            <a:r>
              <a:rPr lang="en-US" baseline="0" dirty="0" smtClean="0"/>
              <a:t> doesn’t work after flush ?</a:t>
            </a:r>
            <a:endParaRPr lang="en-US" dirty="0" smtClean="0"/>
          </a:p>
          <a:p>
            <a:endParaRPr lang="en-US" dirty="0" smtClean="0"/>
          </a:p>
          <a:p>
            <a:r>
              <a:rPr lang="en-US" dirty="0" smtClean="0"/>
              <a:t>When does </a:t>
            </a:r>
            <a:r>
              <a:rPr lang="en-US" dirty="0" err="1" smtClean="0"/>
              <a:t>db.session.delete</a:t>
            </a:r>
            <a:r>
              <a:rPr lang="en-US" baseline="0" dirty="0" smtClean="0"/>
              <a:t> work ?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Persistent or pending?</a:t>
            </a:r>
          </a:p>
          <a:p>
            <a:r>
              <a:rPr lang="en-US" baseline="0" dirty="0" smtClean="0"/>
              <a:t>I mean if u create an object and added it, u should use rollback instead (pending)</a:t>
            </a:r>
          </a:p>
          <a:p>
            <a:r>
              <a:rPr lang="en-US" baseline="0" dirty="0" smtClean="0"/>
              <a:t>But if u are accessing an item from database (persistent), then u should use delete.</a:t>
            </a:r>
          </a:p>
          <a:p>
            <a:endParaRPr lang="en-US" dirty="0" smtClean="0"/>
          </a:p>
          <a:p>
            <a:r>
              <a:rPr lang="en-US" dirty="0" smtClean="0"/>
              <a:t>Which request would</a:t>
            </a:r>
            <a:r>
              <a:rPr lang="en-US" baseline="0" dirty="0" smtClean="0"/>
              <a:t> need a body ?  Post/ put / patch</a:t>
            </a:r>
          </a:p>
          <a:p>
            <a:r>
              <a:rPr lang="en-US" baseline="0" dirty="0" smtClean="0"/>
              <a:t>Which request would require searching for an object ? Thus needs an I.    Get/put/delete</a:t>
            </a:r>
            <a:endParaRPr lang="en-US" dirty="0" smtClean="0"/>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6</a:t>
            </a:fld>
            <a:endParaRPr lang="en-US"/>
          </a:p>
        </p:txBody>
      </p:sp>
    </p:spTree>
    <p:extLst>
      <p:ext uri="{BB962C8B-B14F-4D97-AF65-F5344CB8AC3E}">
        <p14:creationId xmlns:p14="http://schemas.microsoft.com/office/powerpoint/2010/main" val="2417047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delete</a:t>
            </a:r>
            <a:r>
              <a:rPr lang="en-US" sz="1200" b="0" i="0" kern="1200" dirty="0" smtClean="0">
                <a:solidFill>
                  <a:schemeClr val="tx1"/>
                </a:solidFill>
                <a:effectLst/>
                <a:latin typeface="+mn-lt"/>
                <a:ea typeface="+mn-ea"/>
                <a:cs typeface="+mn-cs"/>
              </a:rPr>
              <a:t> cascade on one-to-many relationships is often combined with </a:t>
            </a:r>
            <a:r>
              <a:rPr lang="en-US" sz="1200" b="0" i="0" u="none" strike="noStrike" kern="1200" dirty="0" smtClean="0">
                <a:solidFill>
                  <a:schemeClr val="tx1"/>
                </a:solidFill>
                <a:effectLst/>
                <a:latin typeface="+mn-lt"/>
                <a:ea typeface="+mn-ea"/>
                <a:cs typeface="+mn-cs"/>
                <a:hlinkClick r:id="rId4"/>
              </a:rPr>
              <a:t>delete-orphan</a:t>
            </a:r>
            <a:r>
              <a:rPr lang="en-US" sz="1200" b="0" i="0" kern="1200" dirty="0" smtClean="0">
                <a:solidFill>
                  <a:schemeClr val="tx1"/>
                </a:solidFill>
                <a:effectLst/>
                <a:latin typeface="+mn-lt"/>
                <a:ea typeface="+mn-ea"/>
                <a:cs typeface="+mn-cs"/>
              </a:rPr>
              <a:t> cascade, which will emit a DELETE for the related row if the “child” object is </a:t>
            </a:r>
            <a:r>
              <a:rPr lang="en-US" sz="1200" b="0" i="0" kern="1200" dirty="0" err="1" smtClean="0">
                <a:solidFill>
                  <a:schemeClr val="tx1"/>
                </a:solidFill>
                <a:effectLst/>
                <a:latin typeface="+mn-lt"/>
                <a:ea typeface="+mn-ea"/>
                <a:cs typeface="+mn-cs"/>
              </a:rPr>
              <a:t>deassociated</a:t>
            </a:r>
            <a:r>
              <a:rPr lang="en-US" sz="1200" b="0" i="0" kern="1200" dirty="0" smtClean="0">
                <a:solidFill>
                  <a:schemeClr val="tx1"/>
                </a:solidFill>
                <a:effectLst/>
                <a:latin typeface="+mn-lt"/>
                <a:ea typeface="+mn-ea"/>
                <a:cs typeface="+mn-cs"/>
              </a:rPr>
              <a:t> from the parent. The combination of </a:t>
            </a:r>
            <a:r>
              <a:rPr lang="en-US" dirty="0" smtClean="0"/>
              <a:t>delete</a:t>
            </a:r>
            <a:r>
              <a:rPr lang="en-US" sz="1200" b="0" i="0" kern="1200" dirty="0" smtClean="0">
                <a:solidFill>
                  <a:schemeClr val="tx1"/>
                </a:solidFill>
                <a:effectLst/>
                <a:latin typeface="+mn-lt"/>
                <a:ea typeface="+mn-ea"/>
                <a:cs typeface="+mn-cs"/>
              </a:rPr>
              <a:t> and </a:t>
            </a:r>
            <a:r>
              <a:rPr lang="en-US" dirty="0" smtClean="0"/>
              <a:t>delete-orphan</a:t>
            </a:r>
            <a:r>
              <a:rPr lang="en-US" sz="1200" b="0" i="0" kern="1200" dirty="0" smtClean="0">
                <a:solidFill>
                  <a:schemeClr val="tx1"/>
                </a:solidFill>
                <a:effectLst/>
                <a:latin typeface="+mn-lt"/>
                <a:ea typeface="+mn-ea"/>
                <a:cs typeface="+mn-cs"/>
              </a:rPr>
              <a:t> cascade covers both situations where </a:t>
            </a:r>
            <a:r>
              <a:rPr lang="en-US" sz="1200" b="0" i="0" kern="1200" dirty="0" err="1" smtClean="0">
                <a:solidFill>
                  <a:schemeClr val="tx1"/>
                </a:solidFill>
                <a:effectLst/>
                <a:latin typeface="+mn-lt"/>
                <a:ea typeface="+mn-ea"/>
                <a:cs typeface="+mn-cs"/>
              </a:rPr>
              <a:t>SQLAlchemy</a:t>
            </a:r>
            <a:r>
              <a:rPr lang="en-US" sz="1200" b="0" i="0" kern="1200" dirty="0" smtClean="0">
                <a:solidFill>
                  <a:schemeClr val="tx1"/>
                </a:solidFill>
                <a:effectLst/>
                <a:latin typeface="+mn-lt"/>
                <a:ea typeface="+mn-ea"/>
                <a:cs typeface="+mn-cs"/>
              </a:rPr>
              <a:t> has to decide between setting a foreign key column to NULL versus deleting the row entirely.</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56</a:t>
            </a:fld>
            <a:endParaRPr lang="en-US"/>
          </a:p>
        </p:txBody>
      </p:sp>
    </p:spTree>
    <p:extLst>
      <p:ext uri="{BB962C8B-B14F-4D97-AF65-F5344CB8AC3E}">
        <p14:creationId xmlns:p14="http://schemas.microsoft.com/office/powerpoint/2010/main" val="1883280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Delete orphan deletes the child if</a:t>
            </a:r>
            <a:r>
              <a:rPr lang="en-US" sz="1200" b="0" i="0" kern="1200" baseline="0" dirty="0" smtClean="0">
                <a:solidFill>
                  <a:schemeClr val="tx1"/>
                </a:solidFill>
                <a:effectLst/>
                <a:latin typeface="+mn-lt"/>
                <a:ea typeface="+mn-ea"/>
                <a:cs typeface="+mn-cs"/>
              </a:rPr>
              <a:t> it is disconnected from the parent, even before parent deletion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dirty="0" smtClean="0"/>
              <a:t>delete</a:t>
            </a:r>
            <a:r>
              <a:rPr lang="en-US" sz="1200" b="0" i="0" kern="1200" dirty="0" smtClean="0">
                <a:solidFill>
                  <a:schemeClr val="tx1"/>
                </a:solidFill>
                <a:effectLst/>
                <a:latin typeface="+mn-lt"/>
                <a:ea typeface="+mn-ea"/>
                <a:cs typeface="+mn-cs"/>
              </a:rPr>
              <a:t> cascade indicates that when a “parent” object is marked for deletion, its related “child” objects should also be marked for deletion.  </a:t>
            </a:r>
            <a:endParaRPr lang="en-US" dirty="0" smtClean="0"/>
          </a:p>
          <a:p>
            <a:endParaRPr lang="en-US" dirty="0" smtClean="0"/>
          </a:p>
          <a:p>
            <a:r>
              <a:rPr lang="en-US" dirty="0" smtClean="0"/>
              <a:t>delete-orphan</a:t>
            </a:r>
            <a:r>
              <a:rPr lang="en-US" sz="1200" b="0" i="0" kern="1200" dirty="0" smtClean="0">
                <a:solidFill>
                  <a:schemeClr val="tx1"/>
                </a:solidFill>
                <a:effectLst/>
                <a:latin typeface="+mn-lt"/>
                <a:ea typeface="+mn-ea"/>
                <a:cs typeface="+mn-cs"/>
              </a:rPr>
              <a:t> cascade adds behavior to the </a:t>
            </a:r>
            <a:r>
              <a:rPr lang="en-US" dirty="0" smtClean="0"/>
              <a:t>delete</a:t>
            </a:r>
            <a:r>
              <a:rPr lang="en-US" sz="1200" b="0" i="0" kern="1200" dirty="0" smtClean="0">
                <a:solidFill>
                  <a:schemeClr val="tx1"/>
                </a:solidFill>
                <a:effectLst/>
                <a:latin typeface="+mn-lt"/>
                <a:ea typeface="+mn-ea"/>
                <a:cs typeface="+mn-cs"/>
              </a:rPr>
              <a:t> cascade, such that a child object will be marked for deletion when it is de-associated from the parent, not just when the parent is marked for deletion.</a:t>
            </a:r>
          </a:p>
          <a:p>
            <a:endParaRPr lang="en-US" sz="1200" b="0" i="0" kern="1200" dirty="0" smtClean="0">
              <a:solidFill>
                <a:schemeClr val="tx1"/>
              </a:solidFill>
              <a:effectLst/>
              <a:latin typeface="+mn-lt"/>
              <a:ea typeface="+mn-ea"/>
              <a:cs typeface="+mn-cs"/>
            </a:endParaRPr>
          </a:p>
          <a:p>
            <a:r>
              <a:rPr lang="en-US" dirty="0" smtClean="0"/>
              <a:t>delete-orphan</a:t>
            </a:r>
            <a:r>
              <a:rPr lang="en-US" sz="1200" b="0" i="0" kern="1200" dirty="0" smtClean="0">
                <a:solidFill>
                  <a:schemeClr val="tx1"/>
                </a:solidFill>
                <a:effectLst/>
                <a:latin typeface="+mn-lt"/>
                <a:ea typeface="+mn-ea"/>
                <a:cs typeface="+mn-cs"/>
              </a:rPr>
              <a:t> cascade implies that each child object can only have one parent at a time, and in the </a:t>
            </a:r>
            <a:r>
              <a:rPr lang="en-US" sz="1200" b="1" i="0" kern="1200" dirty="0" smtClean="0">
                <a:solidFill>
                  <a:schemeClr val="tx1"/>
                </a:solidFill>
                <a:effectLst/>
                <a:latin typeface="+mn-lt"/>
                <a:ea typeface="+mn-ea"/>
                <a:cs typeface="+mn-cs"/>
              </a:rPr>
              <a:t>vast majority of cases is configured only on a one-to-many relationship.</a:t>
            </a:r>
            <a:r>
              <a:rPr lang="en-US" sz="1200" b="0" i="0" kern="1200" dirty="0" smtClean="0">
                <a:solidFill>
                  <a:schemeClr val="tx1"/>
                </a:solidFill>
                <a:effectLst/>
                <a:latin typeface="+mn-lt"/>
                <a:ea typeface="+mn-ea"/>
                <a:cs typeface="+mn-cs"/>
              </a:rPr>
              <a:t> For the much less common case of setting it on a many-to-one or many-to-many relationship, the “many” side can be forced to allow only a single object at a time by configuring the </a:t>
            </a:r>
            <a:r>
              <a:rPr lang="en-US" sz="1200" b="0" i="0" u="none" strike="noStrike" kern="1200" dirty="0" err="1" smtClean="0">
                <a:solidFill>
                  <a:schemeClr val="tx1"/>
                </a:solidFill>
                <a:effectLst/>
                <a:latin typeface="+mn-lt"/>
                <a:ea typeface="+mn-ea"/>
                <a:cs typeface="+mn-cs"/>
                <a:hlinkClick r:id="rId3" tooltip="sqlalchemy.orm.relationship"/>
              </a:rPr>
              <a:t>relationship.single_parent</a:t>
            </a:r>
            <a:r>
              <a:rPr lang="en-US" sz="1200" b="0" i="0" kern="1200" dirty="0" smtClean="0">
                <a:solidFill>
                  <a:schemeClr val="tx1"/>
                </a:solidFill>
                <a:effectLst/>
                <a:latin typeface="+mn-lt"/>
                <a:ea typeface="+mn-ea"/>
                <a:cs typeface="+mn-cs"/>
              </a:rPr>
              <a:t> argument, which establishes Python-side validation that ensures the object is associated with only one parent at a time, however this greatly limits the functionality of the “many” relationship and is usually not what’s desired.</a:t>
            </a:r>
          </a:p>
          <a:p>
            <a:endParaRPr lang="en-US" sz="1200" b="0" i="0" kern="1200" dirty="0" smtClean="0">
              <a:solidFill>
                <a:schemeClr val="tx1"/>
              </a:solidFill>
              <a:effectLst/>
              <a:latin typeface="+mn-lt"/>
              <a:ea typeface="+mn-ea"/>
              <a:cs typeface="+mn-cs"/>
            </a:endParaRPr>
          </a:p>
          <a:p>
            <a:r>
              <a:rPr lang="en-US" dirty="0" smtClean="0">
                <a:hlinkClick r:id="rId4"/>
              </a:rPr>
              <a:t>https://docs.sqlalchemy.org/en/13/orm/cascades.html#backref-cascade</a:t>
            </a:r>
            <a:r>
              <a:rPr lang="en-US" dirty="0" smtClean="0"/>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57</a:t>
            </a:fld>
            <a:endParaRPr lang="en-US"/>
          </a:p>
        </p:txBody>
      </p:sp>
    </p:spTree>
    <p:extLst>
      <p:ext uri="{BB962C8B-B14F-4D97-AF65-F5344CB8AC3E}">
        <p14:creationId xmlns:p14="http://schemas.microsoft.com/office/powerpoint/2010/main" val="3770215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https://docs.sqlalchemy.org/en/14/orm/loading_relationships.html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loading of relationships falls into three categories; </a:t>
            </a:r>
            <a:r>
              <a:rPr lang="en-US" sz="1200" b="1" i="0" kern="1200" dirty="0" smtClean="0">
                <a:solidFill>
                  <a:schemeClr val="tx1"/>
                </a:solidFill>
                <a:effectLst/>
                <a:latin typeface="+mn-lt"/>
                <a:ea typeface="+mn-ea"/>
                <a:cs typeface="+mn-cs"/>
              </a:rPr>
              <a:t>lazy</a:t>
            </a:r>
            <a:r>
              <a:rPr lang="en-US" sz="1200" b="0" i="0" kern="1200" dirty="0" smtClean="0">
                <a:solidFill>
                  <a:schemeClr val="tx1"/>
                </a:solidFill>
                <a:effectLst/>
                <a:latin typeface="+mn-lt"/>
                <a:ea typeface="+mn-ea"/>
                <a:cs typeface="+mn-cs"/>
              </a:rPr>
              <a:t> loading, </a:t>
            </a:r>
            <a:r>
              <a:rPr lang="en-US" sz="1200" b="1" i="0" kern="1200" dirty="0" smtClean="0">
                <a:solidFill>
                  <a:schemeClr val="tx1"/>
                </a:solidFill>
                <a:effectLst/>
                <a:latin typeface="+mn-lt"/>
                <a:ea typeface="+mn-ea"/>
                <a:cs typeface="+mn-cs"/>
              </a:rPr>
              <a:t>eager</a:t>
            </a:r>
            <a:r>
              <a:rPr lang="en-US" sz="1200" b="0" i="0" kern="1200" dirty="0" smtClean="0">
                <a:solidFill>
                  <a:schemeClr val="tx1"/>
                </a:solidFill>
                <a:effectLst/>
                <a:latin typeface="+mn-lt"/>
                <a:ea typeface="+mn-ea"/>
                <a:cs typeface="+mn-cs"/>
              </a:rPr>
              <a:t> loading, and </a:t>
            </a:r>
            <a:r>
              <a:rPr lang="en-US" sz="1200" b="1" i="0" kern="1200" dirty="0" smtClean="0">
                <a:solidFill>
                  <a:schemeClr val="tx1"/>
                </a:solidFill>
                <a:effectLst/>
                <a:latin typeface="+mn-lt"/>
                <a:ea typeface="+mn-ea"/>
                <a:cs typeface="+mn-cs"/>
              </a:rPr>
              <a:t>no</a:t>
            </a:r>
            <a:r>
              <a:rPr lang="en-US" sz="1200" b="0" i="0" kern="1200" dirty="0" smtClean="0">
                <a:solidFill>
                  <a:schemeClr val="tx1"/>
                </a:solidFill>
                <a:effectLst/>
                <a:latin typeface="+mn-lt"/>
                <a:ea typeface="+mn-ea"/>
                <a:cs typeface="+mn-cs"/>
              </a:rPr>
              <a:t> loading.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lazy loading</a:t>
            </a:r>
            <a:r>
              <a:rPr lang="en-US" sz="1200" b="0" i="0" kern="1200" dirty="0" smtClean="0">
                <a:solidFill>
                  <a:schemeClr val="tx1"/>
                </a:solidFill>
                <a:effectLst/>
                <a:latin typeface="+mn-lt"/>
                <a:ea typeface="+mn-ea"/>
                <a:cs typeface="+mn-cs"/>
              </a:rPr>
              <a:t> - available via </a:t>
            </a:r>
            <a:r>
              <a:rPr lang="en-US" dirty="0" smtClean="0"/>
              <a:t>lazy='select'</a:t>
            </a:r>
            <a:r>
              <a:rPr lang="en-US" sz="1200" b="0" i="0" kern="1200" dirty="0" smtClean="0">
                <a:solidFill>
                  <a:schemeClr val="tx1"/>
                </a:solidFill>
                <a:effectLst/>
                <a:latin typeface="+mn-lt"/>
                <a:ea typeface="+mn-ea"/>
                <a:cs typeface="+mn-cs"/>
              </a:rPr>
              <a:t> or the </a:t>
            </a:r>
            <a:r>
              <a:rPr lang="en-US" sz="1200" b="0" i="0" u="none" strike="noStrike" kern="1200" dirty="0" err="1" smtClean="0">
                <a:solidFill>
                  <a:schemeClr val="tx1"/>
                </a:solidFill>
                <a:effectLst/>
                <a:latin typeface="+mn-lt"/>
                <a:ea typeface="+mn-ea"/>
                <a:cs typeface="+mn-cs"/>
                <a:hlinkClick r:id="rId3" tooltip="sqlalchemy.orm.lazyload"/>
              </a:rPr>
              <a:t>lazyload</a:t>
            </a:r>
            <a:r>
              <a:rPr lang="en-US" sz="1200" b="0" i="0" u="none" strike="noStrike" kern="1200" dirty="0" smtClean="0">
                <a:solidFill>
                  <a:schemeClr val="tx1"/>
                </a:solidFill>
                <a:effectLst/>
                <a:latin typeface="+mn-lt"/>
                <a:ea typeface="+mn-ea"/>
                <a:cs typeface="+mn-cs"/>
                <a:hlinkClick r:id="rId3" tooltip="sqlalchemy.orm.lazyload"/>
              </a:rPr>
              <a:t>()</a:t>
            </a:r>
            <a:r>
              <a:rPr lang="en-US" sz="1200" b="0" i="0" kern="1200" dirty="0" smtClean="0">
                <a:solidFill>
                  <a:schemeClr val="tx1"/>
                </a:solidFill>
                <a:effectLst/>
                <a:latin typeface="+mn-lt"/>
                <a:ea typeface="+mn-ea"/>
                <a:cs typeface="+mn-cs"/>
              </a:rPr>
              <a:t> option,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joined loading</a:t>
            </a:r>
            <a:r>
              <a:rPr lang="en-US" sz="1200" b="0" i="0" kern="1200" dirty="0" smtClean="0">
                <a:solidFill>
                  <a:schemeClr val="tx1"/>
                </a:solidFill>
                <a:effectLst/>
                <a:latin typeface="+mn-lt"/>
                <a:ea typeface="+mn-ea"/>
                <a:cs typeface="+mn-cs"/>
              </a:rPr>
              <a:t> - available via </a:t>
            </a:r>
            <a:r>
              <a:rPr lang="en-US" dirty="0" smtClean="0"/>
              <a:t>lazy='joined'</a:t>
            </a:r>
            <a:r>
              <a:rPr lang="en-US" sz="1200" b="0" i="0" kern="1200" dirty="0" smtClean="0">
                <a:solidFill>
                  <a:schemeClr val="tx1"/>
                </a:solidFill>
                <a:effectLst/>
                <a:latin typeface="+mn-lt"/>
                <a:ea typeface="+mn-ea"/>
                <a:cs typeface="+mn-cs"/>
              </a:rPr>
              <a:t> or the </a:t>
            </a:r>
            <a:r>
              <a:rPr lang="en-US" sz="1200" b="0" i="0" u="sng" kern="1200" dirty="0" err="1" smtClean="0">
                <a:solidFill>
                  <a:schemeClr val="tx1"/>
                </a:solidFill>
                <a:effectLst/>
                <a:latin typeface="+mn-lt"/>
                <a:ea typeface="+mn-ea"/>
                <a:cs typeface="+mn-cs"/>
                <a:hlinkClick r:id="rId4" tooltip="sqlalchemy.orm.joinedload"/>
              </a:rPr>
              <a:t>joinedload</a:t>
            </a:r>
            <a:r>
              <a:rPr lang="en-US" sz="1200" b="0" i="0" u="sng" kern="1200" dirty="0" smtClean="0">
                <a:solidFill>
                  <a:schemeClr val="tx1"/>
                </a:solidFill>
                <a:effectLst/>
                <a:latin typeface="+mn-lt"/>
                <a:ea typeface="+mn-ea"/>
                <a:cs typeface="+mn-cs"/>
                <a:hlinkClick r:id="rId4" tooltip="sqlalchemy.orm.joinedload"/>
              </a:rPr>
              <a:t>()</a:t>
            </a:r>
            <a:endParaRPr lang="en-US" sz="1200" b="0" i="0" u="sng" kern="1200" dirty="0" smtClean="0">
              <a:solidFill>
                <a:schemeClr val="tx1"/>
              </a:solidFill>
              <a:effectLst/>
              <a:latin typeface="+mn-lt"/>
              <a:ea typeface="+mn-ea"/>
              <a:cs typeface="+mn-cs"/>
            </a:endParaRPr>
          </a:p>
          <a:p>
            <a:endParaRPr lang="en-US" sz="1200" b="0" i="0" u="sng"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subquery loading</a:t>
            </a:r>
            <a:r>
              <a:rPr lang="en-US" sz="1200" b="0" i="0" kern="1200" dirty="0" smtClean="0">
                <a:solidFill>
                  <a:schemeClr val="tx1"/>
                </a:solidFill>
                <a:effectLst/>
                <a:latin typeface="+mn-lt"/>
                <a:ea typeface="+mn-ea"/>
                <a:cs typeface="+mn-cs"/>
              </a:rPr>
              <a:t> - available via </a:t>
            </a:r>
            <a:r>
              <a:rPr lang="en-US" dirty="0" smtClean="0"/>
              <a:t>lazy='subquery'</a:t>
            </a:r>
            <a:r>
              <a:rPr lang="en-US" sz="1200" b="0" i="0" kern="1200" dirty="0" smtClean="0">
                <a:solidFill>
                  <a:schemeClr val="tx1"/>
                </a:solidFill>
                <a:effectLst/>
                <a:latin typeface="+mn-lt"/>
                <a:ea typeface="+mn-ea"/>
                <a:cs typeface="+mn-cs"/>
              </a:rPr>
              <a:t> or the </a:t>
            </a:r>
            <a:r>
              <a:rPr lang="en-US" sz="1200" b="0" i="0" u="none" strike="noStrike" kern="1200" dirty="0" err="1" smtClean="0">
                <a:solidFill>
                  <a:schemeClr val="tx1"/>
                </a:solidFill>
                <a:effectLst/>
                <a:latin typeface="+mn-lt"/>
                <a:ea typeface="+mn-ea"/>
                <a:cs typeface="+mn-cs"/>
                <a:hlinkClick r:id="rId5" tooltip="sqlalchemy.orm.subqueryload"/>
              </a:rPr>
              <a:t>subqueryload</a:t>
            </a:r>
            <a:r>
              <a:rPr lang="en-US" sz="1200" b="0" i="0" u="none" strike="noStrike" kern="1200" dirty="0" smtClean="0">
                <a:solidFill>
                  <a:schemeClr val="tx1"/>
                </a:solidFill>
                <a:effectLst/>
                <a:latin typeface="+mn-lt"/>
                <a:ea typeface="+mn-ea"/>
                <a:cs typeface="+mn-cs"/>
                <a:hlinkClick r:id="rId5" tooltip="sqlalchemy.orm.subqueryload"/>
              </a:rPr>
              <a:t>()</a:t>
            </a:r>
            <a:r>
              <a:rPr lang="en-US" sz="1200" b="0" i="0" kern="1200" dirty="0" smtClean="0">
                <a:solidFill>
                  <a:schemeClr val="tx1"/>
                </a:solidFill>
                <a:effectLst/>
                <a:latin typeface="+mn-lt"/>
                <a:ea typeface="+mn-ea"/>
                <a:cs typeface="+mn-cs"/>
              </a:rPr>
              <a:t> option,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select IN loading</a:t>
            </a:r>
            <a:r>
              <a:rPr lang="en-US" sz="1200" b="0" i="0" kern="1200" dirty="0" smtClean="0">
                <a:solidFill>
                  <a:schemeClr val="tx1"/>
                </a:solidFill>
                <a:effectLst/>
                <a:latin typeface="+mn-lt"/>
                <a:ea typeface="+mn-ea"/>
                <a:cs typeface="+mn-cs"/>
              </a:rPr>
              <a:t> - available via </a:t>
            </a:r>
            <a:r>
              <a:rPr lang="en-US" dirty="0" smtClean="0"/>
              <a:t>lazy='selectin'</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raise loading</a:t>
            </a:r>
            <a:r>
              <a:rPr lang="en-US" sz="1200" b="0" i="0" kern="1200" dirty="0" smtClean="0">
                <a:solidFill>
                  <a:schemeClr val="tx1"/>
                </a:solidFill>
                <a:effectLst/>
                <a:latin typeface="+mn-lt"/>
                <a:ea typeface="+mn-ea"/>
                <a:cs typeface="+mn-cs"/>
              </a:rPr>
              <a:t> - available via </a:t>
            </a:r>
            <a:r>
              <a:rPr lang="en-US" dirty="0" smtClean="0"/>
              <a:t>lazy='raise'</a:t>
            </a:r>
            <a:r>
              <a:rPr lang="en-US" sz="1200" b="0" i="0" kern="1200" dirty="0" smtClean="0">
                <a:solidFill>
                  <a:schemeClr val="tx1"/>
                </a:solidFill>
                <a:effectLst/>
                <a:latin typeface="+mn-lt"/>
                <a:ea typeface="+mn-ea"/>
                <a:cs typeface="+mn-cs"/>
              </a:rPr>
              <a:t>, </a:t>
            </a:r>
            <a:r>
              <a:rPr lang="en-US" dirty="0" smtClean="0"/>
              <a:t>lazy='</a:t>
            </a:r>
            <a:r>
              <a:rPr lang="en-US" dirty="0" err="1" smtClean="0"/>
              <a:t>raise_on_sql</a:t>
            </a:r>
            <a:r>
              <a:rPr lang="en-US" dirty="0" smtClean="0"/>
              <a:t>‘</a:t>
            </a:r>
          </a:p>
          <a:p>
            <a:endParaRPr lang="en-US" dirty="0" smtClean="0"/>
          </a:p>
          <a:p>
            <a:r>
              <a:rPr lang="en-US" sz="1200" b="1" i="0" kern="1200" dirty="0" smtClean="0">
                <a:solidFill>
                  <a:schemeClr val="tx1"/>
                </a:solidFill>
                <a:effectLst/>
                <a:latin typeface="+mn-lt"/>
                <a:ea typeface="+mn-ea"/>
                <a:cs typeface="+mn-cs"/>
              </a:rPr>
              <a:t>no loading</a:t>
            </a:r>
            <a:r>
              <a:rPr lang="en-US" sz="1200" b="0" i="0" kern="1200" dirty="0" smtClean="0">
                <a:solidFill>
                  <a:schemeClr val="tx1"/>
                </a:solidFill>
                <a:effectLst/>
                <a:latin typeface="+mn-lt"/>
                <a:ea typeface="+mn-ea"/>
                <a:cs typeface="+mn-cs"/>
              </a:rPr>
              <a:t> - available via </a:t>
            </a:r>
            <a:r>
              <a:rPr lang="en-US" dirty="0" smtClean="0"/>
              <a:t>lazy='</a:t>
            </a:r>
            <a:r>
              <a:rPr lang="en-US" dirty="0" err="1" smtClean="0"/>
              <a:t>noload</a:t>
            </a:r>
            <a:r>
              <a:rPr lang="en-US" dirty="0" smtClean="0"/>
              <a:t>'</a:t>
            </a:r>
            <a:r>
              <a:rPr lang="en-US" sz="1200" b="0" i="0" kern="1200" dirty="0" smtClean="0">
                <a:solidFill>
                  <a:schemeClr val="tx1"/>
                </a:solidFill>
                <a:effectLst/>
                <a:latin typeface="+mn-lt"/>
                <a:ea typeface="+mn-ea"/>
                <a:cs typeface="+mn-cs"/>
              </a:rPr>
              <a:t>, or the </a:t>
            </a:r>
            <a:r>
              <a:rPr lang="en-US" sz="1200" b="0" i="0" u="none" strike="noStrike" kern="1200" dirty="0" err="1" smtClean="0">
                <a:solidFill>
                  <a:schemeClr val="tx1"/>
                </a:solidFill>
                <a:effectLst/>
                <a:latin typeface="+mn-lt"/>
                <a:ea typeface="+mn-ea"/>
                <a:cs typeface="+mn-cs"/>
                <a:hlinkClick r:id="rId6" tooltip="sqlalchemy.orm.noload"/>
              </a:rPr>
              <a:t>noload</a:t>
            </a:r>
            <a:r>
              <a:rPr lang="en-US" sz="1200" b="0" i="0" u="none" strike="noStrike" kern="1200" dirty="0" smtClean="0">
                <a:solidFill>
                  <a:schemeClr val="tx1"/>
                </a:solidFill>
                <a:effectLst/>
                <a:latin typeface="+mn-lt"/>
                <a:ea typeface="+mn-ea"/>
                <a:cs typeface="+mn-cs"/>
                <a:hlinkClick r:id="rId6" tooltip="sqlalchemy.orm.noload"/>
              </a:rPr>
              <a:t>()</a:t>
            </a:r>
            <a:r>
              <a:rPr lang="en-US" sz="1200" b="0" i="0" kern="1200" dirty="0" smtClean="0">
                <a:solidFill>
                  <a:schemeClr val="tx1"/>
                </a:solidFill>
                <a:effectLst/>
                <a:latin typeface="+mn-lt"/>
                <a:ea typeface="+mn-ea"/>
                <a:cs typeface="+mn-cs"/>
              </a:rPr>
              <a:t> option;</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58</a:t>
            </a:fld>
            <a:endParaRPr lang="en-US"/>
          </a:p>
        </p:txBody>
      </p:sp>
    </p:spTree>
    <p:extLst>
      <p:ext uri="{BB962C8B-B14F-4D97-AF65-F5344CB8AC3E}">
        <p14:creationId xmlns:p14="http://schemas.microsoft.com/office/powerpoint/2010/main" val="347768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7</a:t>
            </a:fld>
            <a:endParaRPr lang="en-US"/>
          </a:p>
        </p:txBody>
      </p:sp>
    </p:spTree>
    <p:extLst>
      <p:ext uri="{BB962C8B-B14F-4D97-AF65-F5344CB8AC3E}">
        <p14:creationId xmlns:p14="http://schemas.microsoft.com/office/powerpoint/2010/main" val="225131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should be implemented in frontend</a:t>
            </a:r>
            <a:r>
              <a:rPr lang="en-US" baseline="0" dirty="0" smtClean="0"/>
              <a:t> and what should the user see ? </a:t>
            </a:r>
          </a:p>
          <a:p>
            <a:r>
              <a:rPr lang="en-US" baseline="0" dirty="0" smtClean="0"/>
              <a:t>What validation?</a:t>
            </a:r>
          </a:p>
          <a:p>
            <a:r>
              <a:rPr lang="en-US" baseline="0" dirty="0" smtClean="0"/>
              <a:t>What happens in controller and how to interact with the database </a:t>
            </a:r>
          </a:p>
          <a:p>
            <a:r>
              <a:rPr lang="en-US" baseline="0" dirty="0" smtClean="0"/>
              <a:t>How output is rendered in HTML and what should be implemented and what should the user see</a:t>
            </a:r>
            <a:endParaRPr lang="en-US" dirty="0" smtClean="0"/>
          </a:p>
          <a:p>
            <a:r>
              <a:rPr lang="en-US" dirty="0" smtClean="0"/>
              <a:t>Consider modifying this</a:t>
            </a:r>
            <a:r>
              <a:rPr lang="en-US" baseline="0" dirty="0" smtClean="0"/>
              <a:t> idea to include how to debug based on MVC pattern?</a:t>
            </a:r>
          </a:p>
          <a:p>
            <a:endParaRPr lang="en-US" baseline="0" dirty="0" smtClean="0"/>
          </a:p>
          <a:p>
            <a:r>
              <a:rPr lang="en-US" baseline="0" dirty="0" smtClean="0"/>
              <a:t>For each item, how do we get user data? URL form, </a:t>
            </a:r>
            <a:r>
              <a:rPr lang="en-US" baseline="0" dirty="0" err="1" smtClean="0"/>
              <a:t>json</a:t>
            </a:r>
            <a:r>
              <a:rPr lang="en-US" baseline="0" dirty="0" smtClean="0"/>
              <a:t> ? </a:t>
            </a:r>
            <a:r>
              <a:rPr lang="en-US" baseline="0" dirty="0" err="1" smtClean="0"/>
              <a:t>Json</a:t>
            </a:r>
            <a:r>
              <a:rPr lang="en-US" baseline="0" dirty="0" smtClean="0"/>
              <a:t> if using fetch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8</a:t>
            </a:fld>
            <a:endParaRPr lang="en-US"/>
          </a:p>
        </p:txBody>
      </p:sp>
    </p:spTree>
    <p:extLst>
      <p:ext uri="{BB962C8B-B14F-4D97-AF65-F5344CB8AC3E}">
        <p14:creationId xmlns:p14="http://schemas.microsoft.com/office/powerpoint/2010/main" val="2969675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Delete is waiting for</a:t>
            </a:r>
            <a:r>
              <a:rPr lang="en-US" baseline="0" dirty="0" smtClean="0"/>
              <a:t> a success statement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9</a:t>
            </a:fld>
            <a:endParaRPr lang="en-US"/>
          </a:p>
        </p:txBody>
      </p:sp>
    </p:spTree>
    <p:extLst>
      <p:ext uri="{BB962C8B-B14F-4D97-AF65-F5344CB8AC3E}">
        <p14:creationId xmlns:p14="http://schemas.microsoft.com/office/powerpoint/2010/main" val="2319100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how can I get these?</a:t>
            </a:r>
          </a:p>
          <a:p>
            <a:endParaRPr lang="en-US" baseline="0" dirty="0" smtClean="0"/>
          </a:p>
          <a:p>
            <a:r>
              <a:rPr lang="en-US" baseline="0" dirty="0" smtClean="0"/>
              <a:t>Get is handled by URL query </a:t>
            </a:r>
          </a:p>
          <a:p>
            <a:r>
              <a:rPr lang="en-US" baseline="0" dirty="0" smtClean="0"/>
              <a:t>Post is handled by form or </a:t>
            </a:r>
            <a:r>
              <a:rPr lang="en-US" baseline="0" dirty="0" err="1" smtClean="0"/>
              <a:t>json</a:t>
            </a:r>
            <a:endParaRPr lang="en-US" baseline="0" dirty="0" smtClean="0"/>
          </a:p>
          <a:p>
            <a:endParaRPr lang="en-US" baseline="0" dirty="0" smtClean="0"/>
          </a:p>
          <a:p>
            <a:r>
              <a:rPr lang="en-US" baseline="0" dirty="0" smtClean="0"/>
              <a:t>Get is used for few inputs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10</a:t>
            </a:fld>
            <a:endParaRPr lang="en-US"/>
          </a:p>
        </p:txBody>
      </p:sp>
    </p:spTree>
    <p:extLst>
      <p:ext uri="{BB962C8B-B14F-4D97-AF65-F5344CB8AC3E}">
        <p14:creationId xmlns:p14="http://schemas.microsoft.com/office/powerpoint/2010/main" val="2365913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Msh</a:t>
            </a:r>
            <a:r>
              <a:rPr lang="en-US" dirty="0" smtClean="0"/>
              <a:t> faker eh elso2al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11</a:t>
            </a:fld>
            <a:endParaRPr lang="en-US"/>
          </a:p>
        </p:txBody>
      </p:sp>
    </p:spTree>
    <p:extLst>
      <p:ext uri="{BB962C8B-B14F-4D97-AF65-F5344CB8AC3E}">
        <p14:creationId xmlns:p14="http://schemas.microsoft.com/office/powerpoint/2010/main" val="240463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59CB531-4EAE-4BB2-ACF5-B58A4166C3B7}" type="datetimeFigureOut">
              <a:rPr lang="en-US" smtClean="0"/>
              <a:t>2021-02-02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D492552-FDF3-4702-ACD0-847B14B85E1E}" type="slidenum">
              <a:rPr lang="en-US" smtClean="0"/>
              <a:t>‹#›</a:t>
            </a:fld>
            <a:endParaRPr lang="en-US"/>
          </a:p>
        </p:txBody>
      </p:sp>
    </p:spTree>
    <p:extLst>
      <p:ext uri="{BB962C8B-B14F-4D97-AF65-F5344CB8AC3E}">
        <p14:creationId xmlns:p14="http://schemas.microsoft.com/office/powerpoint/2010/main" val="3188405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a:p>
        </p:txBody>
      </p:sp>
    </p:spTree>
    <p:extLst>
      <p:ext uri="{BB962C8B-B14F-4D97-AF65-F5344CB8AC3E}">
        <p14:creationId xmlns:p14="http://schemas.microsoft.com/office/powerpoint/2010/main" val="387873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C59CB531-4EAE-4BB2-ACF5-B58A4166C3B7}" type="datetimeFigureOut">
              <a:rPr lang="en-US" smtClean="0"/>
              <a:t>2021-02-02</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2D492552-FDF3-4702-ACD0-847B14B85E1E}" type="slidenum">
              <a:rPr lang="en-US" smtClean="0"/>
              <a:t>‹#›</a:t>
            </a:fld>
            <a:endParaRPr lang="en-US"/>
          </a:p>
        </p:txBody>
      </p:sp>
    </p:spTree>
    <p:extLst>
      <p:ext uri="{BB962C8B-B14F-4D97-AF65-F5344CB8AC3E}">
        <p14:creationId xmlns:p14="http://schemas.microsoft.com/office/powerpoint/2010/main" val="397746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82862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C59CB531-4EAE-4BB2-ACF5-B58A4166C3B7}" type="datetimeFigureOut">
              <a:rPr lang="en-US" smtClean="0"/>
              <a:t>2021-02-02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D492552-FDF3-4702-ACD0-847B14B85E1E}" type="slidenum">
              <a:rPr lang="en-US" smtClean="0"/>
              <a:t>‹#›</a:t>
            </a:fld>
            <a:endParaRPr lang="en-US"/>
          </a:p>
        </p:txBody>
      </p:sp>
    </p:spTree>
    <p:extLst>
      <p:ext uri="{BB962C8B-B14F-4D97-AF65-F5344CB8AC3E}">
        <p14:creationId xmlns:p14="http://schemas.microsoft.com/office/powerpoint/2010/main" val="287457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59CB531-4EAE-4BB2-ACF5-B58A4166C3B7}" type="datetimeFigureOut">
              <a:rPr lang="en-US" smtClean="0"/>
              <a:t>2021-02-02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92552-FDF3-4702-ACD0-847B14B85E1E}" type="slidenum">
              <a:rPr lang="en-US" smtClean="0"/>
              <a:t>‹#›</a:t>
            </a:fld>
            <a:endParaRPr lang="en-US"/>
          </a:p>
        </p:txBody>
      </p:sp>
    </p:spTree>
    <p:extLst>
      <p:ext uri="{BB962C8B-B14F-4D97-AF65-F5344CB8AC3E}">
        <p14:creationId xmlns:p14="http://schemas.microsoft.com/office/powerpoint/2010/main" val="318676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59CB531-4EAE-4BB2-ACF5-B58A4166C3B7}" type="datetimeFigureOut">
              <a:rPr lang="en-US" smtClean="0"/>
              <a:t>2021-02-02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492552-FDF3-4702-ACD0-847B14B85E1E}" type="slidenum">
              <a:rPr lang="en-US" smtClean="0"/>
              <a:t>‹#›</a:t>
            </a:fld>
            <a:endParaRPr lang="en-US"/>
          </a:p>
        </p:txBody>
      </p:sp>
    </p:spTree>
    <p:extLst>
      <p:ext uri="{BB962C8B-B14F-4D97-AF65-F5344CB8AC3E}">
        <p14:creationId xmlns:p14="http://schemas.microsoft.com/office/powerpoint/2010/main" val="2017179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9CB531-4EAE-4BB2-ACF5-B58A4166C3B7}" type="datetimeFigureOut">
              <a:rPr lang="en-US" smtClean="0"/>
              <a:t>2021-02-02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492552-FDF3-4702-ACD0-847B14B85E1E}" type="slidenum">
              <a:rPr lang="en-US" smtClean="0"/>
              <a:t>‹#›</a:t>
            </a:fld>
            <a:endParaRPr lang="en-US"/>
          </a:p>
        </p:txBody>
      </p:sp>
    </p:spTree>
    <p:extLst>
      <p:ext uri="{BB962C8B-B14F-4D97-AF65-F5344CB8AC3E}">
        <p14:creationId xmlns:p14="http://schemas.microsoft.com/office/powerpoint/2010/main" val="2372059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B531-4EAE-4BB2-ACF5-B58A4166C3B7}" type="datetimeFigureOut">
              <a:rPr lang="en-US" smtClean="0"/>
              <a:t>2021-02-02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492552-FDF3-4702-ACD0-847B14B85E1E}" type="slidenum">
              <a:rPr lang="en-US" smtClean="0"/>
              <a:t>‹#›</a:t>
            </a:fld>
            <a:endParaRPr lang="en-US"/>
          </a:p>
        </p:txBody>
      </p:sp>
    </p:spTree>
    <p:extLst>
      <p:ext uri="{BB962C8B-B14F-4D97-AF65-F5344CB8AC3E}">
        <p14:creationId xmlns:p14="http://schemas.microsoft.com/office/powerpoint/2010/main" val="795402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59CB531-4EAE-4BB2-ACF5-B58A4166C3B7}" type="datetimeFigureOut">
              <a:rPr lang="en-US" smtClean="0"/>
              <a:t>2021-02-02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92552-FDF3-4702-ACD0-847B14B85E1E}" type="slidenum">
              <a:rPr lang="en-US" smtClean="0"/>
              <a:t>‹#›</a:t>
            </a:fld>
            <a:endParaRPr lang="en-US"/>
          </a:p>
        </p:txBody>
      </p:sp>
    </p:spTree>
    <p:extLst>
      <p:ext uri="{BB962C8B-B14F-4D97-AF65-F5344CB8AC3E}">
        <p14:creationId xmlns:p14="http://schemas.microsoft.com/office/powerpoint/2010/main" val="228394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59CB531-4EAE-4BB2-ACF5-B58A4166C3B7}" type="datetimeFigureOut">
              <a:rPr lang="en-US" smtClean="0"/>
              <a:t>2021-02-02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92552-FDF3-4702-ACD0-847B14B85E1E}" type="slidenum">
              <a:rPr lang="en-US" smtClean="0"/>
              <a:t>‹#›</a:t>
            </a:fld>
            <a:endParaRPr lang="en-US"/>
          </a:p>
        </p:txBody>
      </p:sp>
    </p:spTree>
    <p:extLst>
      <p:ext uri="{BB962C8B-B14F-4D97-AF65-F5344CB8AC3E}">
        <p14:creationId xmlns:p14="http://schemas.microsoft.com/office/powerpoint/2010/main" val="3774053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C59CB531-4EAE-4BB2-ACF5-B58A4166C3B7}" type="datetimeFigureOut">
              <a:rPr lang="en-US" smtClean="0"/>
              <a:t>2021-02-02</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2D492552-FDF3-4702-ACD0-847B14B85E1E}" type="slidenum">
              <a:rPr lang="en-US" smtClean="0"/>
              <a:t>‹#›</a:t>
            </a:fld>
            <a:endParaRPr lang="en-US"/>
          </a:p>
        </p:txBody>
      </p:sp>
    </p:spTree>
    <p:extLst>
      <p:ext uri="{BB962C8B-B14F-4D97-AF65-F5344CB8AC3E}">
        <p14:creationId xmlns:p14="http://schemas.microsoft.com/office/powerpoint/2010/main" val="61704697"/>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hyperlink" Target="https://blog.miguelgrinberg.com/post/how-to-add-flask-migrate-to-an-existing-projec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effectLst/>
              </a:rPr>
              <a:t>Web Development </a:t>
            </a:r>
            <a:r>
              <a:rPr lang="en-US" b="0" dirty="0" smtClean="0">
                <a:effectLst/>
              </a:rPr>
              <a:t>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3</a:t>
            </a:r>
            <a:endParaRPr lang="en-US" sz="3200" b="1" dirty="0" smtClean="0"/>
          </a:p>
          <a:p>
            <a:pPr marL="0" indent="0">
              <a:buNone/>
            </a:pPr>
            <a:endParaRPr lang="en-US" sz="3200" b="1" dirty="0" smtClean="0"/>
          </a:p>
          <a:p>
            <a:pPr marL="0" indent="0">
              <a:buNone/>
            </a:pPr>
            <a:r>
              <a:rPr lang="en-US" b="1" dirty="0" smtClean="0"/>
              <a:t>Conducted by:  Hamza</a:t>
            </a:r>
          </a:p>
          <a:p>
            <a:pPr marL="0" indent="0">
              <a:buNone/>
            </a:pPr>
            <a:r>
              <a:rPr lang="en-US" b="1" dirty="0" smtClean="0"/>
              <a:t> </a:t>
            </a:r>
          </a:p>
          <a:p>
            <a:pPr marL="0" indent="0">
              <a:buNone/>
            </a:pPr>
            <a:endParaRPr lang="en-US" b="1" dirty="0"/>
          </a:p>
        </p:txBody>
      </p:sp>
    </p:spTree>
    <p:extLst>
      <p:ext uri="{BB962C8B-B14F-4D97-AF65-F5344CB8AC3E}">
        <p14:creationId xmlns:p14="http://schemas.microsoft.com/office/powerpoint/2010/main" val="142990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415747" y="316355"/>
            <a:ext cx="3982006" cy="2953162"/>
          </a:xfrm>
          <a:prstGeom prst="rect">
            <a:avLst/>
          </a:prstGeom>
        </p:spPr>
      </p:pic>
      <p:pic>
        <p:nvPicPr>
          <p:cNvPr id="6" name="Picture 5"/>
          <p:cNvPicPr>
            <a:picLocks noChangeAspect="1"/>
          </p:cNvPicPr>
          <p:nvPr/>
        </p:nvPicPr>
        <p:blipFill>
          <a:blip r:embed="rId4"/>
          <a:stretch>
            <a:fillRect/>
          </a:stretch>
        </p:blipFill>
        <p:spPr>
          <a:xfrm>
            <a:off x="415747" y="3673887"/>
            <a:ext cx="3982006" cy="3038899"/>
          </a:xfrm>
          <a:prstGeom prst="rect">
            <a:avLst/>
          </a:prstGeom>
        </p:spPr>
      </p:pic>
    </p:spTree>
    <p:extLst>
      <p:ext uri="{BB962C8B-B14F-4D97-AF65-F5344CB8AC3E}">
        <p14:creationId xmlns:p14="http://schemas.microsoft.com/office/powerpoint/2010/main" val="2259309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548997" y="316355"/>
            <a:ext cx="3982006" cy="2953162"/>
          </a:xfrm>
          <a:prstGeom prst="rect">
            <a:avLst/>
          </a:prstGeom>
        </p:spPr>
      </p:pic>
      <p:pic>
        <p:nvPicPr>
          <p:cNvPr id="6" name="Picture 5"/>
          <p:cNvPicPr>
            <a:picLocks noChangeAspect="1"/>
          </p:cNvPicPr>
          <p:nvPr/>
        </p:nvPicPr>
        <p:blipFill>
          <a:blip r:embed="rId4"/>
          <a:stretch>
            <a:fillRect/>
          </a:stretch>
        </p:blipFill>
        <p:spPr>
          <a:xfrm>
            <a:off x="548997" y="3941550"/>
            <a:ext cx="3982006" cy="3038899"/>
          </a:xfrm>
          <a:prstGeom prst="rect">
            <a:avLst/>
          </a:prstGeom>
        </p:spPr>
      </p:pic>
      <p:pic>
        <p:nvPicPr>
          <p:cNvPr id="7" name="Picture 6"/>
          <p:cNvPicPr>
            <a:picLocks noChangeAspect="1"/>
          </p:cNvPicPr>
          <p:nvPr/>
        </p:nvPicPr>
        <p:blipFill>
          <a:blip r:embed="rId5"/>
          <a:stretch>
            <a:fillRect/>
          </a:stretch>
        </p:blipFill>
        <p:spPr>
          <a:xfrm>
            <a:off x="5848270" y="1516814"/>
            <a:ext cx="3962953" cy="933533"/>
          </a:xfrm>
          <a:prstGeom prst="rect">
            <a:avLst/>
          </a:prstGeom>
        </p:spPr>
      </p:pic>
      <p:pic>
        <p:nvPicPr>
          <p:cNvPr id="8" name="Picture 7"/>
          <p:cNvPicPr>
            <a:picLocks noChangeAspect="1"/>
          </p:cNvPicPr>
          <p:nvPr/>
        </p:nvPicPr>
        <p:blipFill>
          <a:blip r:embed="rId6"/>
          <a:stretch>
            <a:fillRect/>
          </a:stretch>
        </p:blipFill>
        <p:spPr>
          <a:xfrm>
            <a:off x="5645070" y="4335915"/>
            <a:ext cx="4620270" cy="1419423"/>
          </a:xfrm>
          <a:prstGeom prst="rect">
            <a:avLst/>
          </a:prstGeom>
        </p:spPr>
      </p:pic>
    </p:spTree>
    <p:extLst>
      <p:ext uri="{BB962C8B-B14F-4D97-AF65-F5344CB8AC3E}">
        <p14:creationId xmlns:p14="http://schemas.microsoft.com/office/powerpoint/2010/main" val="3746136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better alternatives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p:nvPr/>
        </p:nvPicPr>
        <p:blipFill>
          <a:blip r:embed="rId3"/>
          <a:stretch>
            <a:fillRect/>
          </a:stretch>
        </p:blipFill>
        <p:spPr>
          <a:xfrm>
            <a:off x="1993054" y="2011680"/>
            <a:ext cx="7630160" cy="4677410"/>
          </a:xfrm>
          <a:prstGeom prst="rect">
            <a:avLst/>
          </a:prstGeom>
        </p:spPr>
      </p:pic>
    </p:spTree>
    <p:extLst>
      <p:ext uri="{BB962C8B-B14F-4D97-AF65-F5344CB8AC3E}">
        <p14:creationId xmlns:p14="http://schemas.microsoft.com/office/powerpoint/2010/main" val="2428359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json</a:t>
            </a:r>
            <a:r>
              <a:rPr lang="en-US" dirty="0" smtClean="0"/>
              <a:t> dumps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6094959" y="2011680"/>
            <a:ext cx="2583105" cy="952633"/>
          </a:xfrm>
          <a:prstGeom prst="rect">
            <a:avLst/>
          </a:prstGeom>
        </p:spPr>
      </p:pic>
      <p:pic>
        <p:nvPicPr>
          <p:cNvPr id="8" name="Picture 7"/>
          <p:cNvPicPr>
            <a:picLocks noChangeAspect="1"/>
          </p:cNvPicPr>
          <p:nvPr/>
        </p:nvPicPr>
        <p:blipFill>
          <a:blip r:embed="rId4"/>
          <a:stretch>
            <a:fillRect/>
          </a:stretch>
        </p:blipFill>
        <p:spPr>
          <a:xfrm>
            <a:off x="5617108" y="5110503"/>
            <a:ext cx="2857899" cy="1467055"/>
          </a:xfrm>
          <a:prstGeom prst="rect">
            <a:avLst/>
          </a:prstGeom>
        </p:spPr>
      </p:pic>
      <p:pic>
        <p:nvPicPr>
          <p:cNvPr id="9" name="Picture 8"/>
          <p:cNvPicPr>
            <a:picLocks noChangeAspect="1"/>
          </p:cNvPicPr>
          <p:nvPr/>
        </p:nvPicPr>
        <p:blipFill>
          <a:blip r:embed="rId5"/>
          <a:stretch>
            <a:fillRect/>
          </a:stretch>
        </p:blipFill>
        <p:spPr>
          <a:xfrm>
            <a:off x="443947" y="4481766"/>
            <a:ext cx="4801270" cy="2095792"/>
          </a:xfrm>
          <a:prstGeom prst="rect">
            <a:avLst/>
          </a:prstGeom>
        </p:spPr>
      </p:pic>
      <p:pic>
        <p:nvPicPr>
          <p:cNvPr id="10" name="Picture 9"/>
          <p:cNvPicPr>
            <a:picLocks noChangeAspect="1"/>
          </p:cNvPicPr>
          <p:nvPr/>
        </p:nvPicPr>
        <p:blipFill>
          <a:blip r:embed="rId6"/>
          <a:stretch>
            <a:fillRect/>
          </a:stretch>
        </p:blipFill>
        <p:spPr>
          <a:xfrm>
            <a:off x="1202919" y="2011680"/>
            <a:ext cx="3772426" cy="952633"/>
          </a:xfrm>
          <a:prstGeom prst="rect">
            <a:avLst/>
          </a:prstGeom>
        </p:spPr>
      </p:pic>
      <p:pic>
        <p:nvPicPr>
          <p:cNvPr id="11" name="Picture 10"/>
          <p:cNvPicPr>
            <a:picLocks noChangeAspect="1"/>
          </p:cNvPicPr>
          <p:nvPr/>
        </p:nvPicPr>
        <p:blipFill>
          <a:blip r:embed="rId7"/>
          <a:stretch>
            <a:fillRect/>
          </a:stretch>
        </p:blipFill>
        <p:spPr>
          <a:xfrm>
            <a:off x="9618133" y="4387561"/>
            <a:ext cx="2370855" cy="2261443"/>
          </a:xfrm>
          <a:prstGeom prst="rect">
            <a:avLst/>
          </a:prstGeom>
        </p:spPr>
      </p:pic>
    </p:spTree>
    <p:extLst>
      <p:ext uri="{BB962C8B-B14F-4D97-AF65-F5344CB8AC3E}">
        <p14:creationId xmlns:p14="http://schemas.microsoft.com/office/powerpoint/2010/main" val="426130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686665" y="2801268"/>
            <a:ext cx="6344535" cy="2000529"/>
          </a:xfrm>
          <a:prstGeom prst="rect">
            <a:avLst/>
          </a:prstGeom>
        </p:spPr>
      </p:pic>
    </p:spTree>
    <p:extLst>
      <p:ext uri="{BB962C8B-B14F-4D97-AF65-F5344CB8AC3E}">
        <p14:creationId xmlns:p14="http://schemas.microsoft.com/office/powerpoint/2010/main" val="34360896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don’t need </a:t>
            </a:r>
            <a:r>
              <a:rPr lang="en-US" dirty="0" err="1" smtClean="0"/>
              <a:t>jsonify</a:t>
            </a:r>
            <a:r>
              <a:rPr lang="en-US" dirty="0" smtClean="0"/>
              <a:t> anymore </a:t>
            </a:r>
            <a:endParaRPr lang="en-US" dirty="0"/>
          </a:p>
        </p:txBody>
      </p:sp>
      <p:sp>
        <p:nvSpPr>
          <p:cNvPr id="3" name="Content Placeholder 2"/>
          <p:cNvSpPr>
            <a:spLocks noGrp="1"/>
          </p:cNvSpPr>
          <p:nvPr>
            <p:ph idx="1"/>
          </p:nvPr>
        </p:nvSpPr>
        <p:spPr/>
        <p:txBody>
          <a:bodyPr/>
          <a:lstStyle/>
          <a:p>
            <a:r>
              <a:rPr lang="en-US" dirty="0" err="1" smtClean="0"/>
              <a:t>miguel</a:t>
            </a:r>
            <a:r>
              <a:rPr lang="en-US" dirty="0" smtClean="0"/>
              <a:t> post</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01417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662294" y="2758398"/>
            <a:ext cx="4753638" cy="609685"/>
          </a:xfrm>
          <a:prstGeom prst="rect">
            <a:avLst/>
          </a:prstGeom>
        </p:spPr>
      </p:pic>
      <p:pic>
        <p:nvPicPr>
          <p:cNvPr id="6" name="Picture 5"/>
          <p:cNvPicPr>
            <a:picLocks noChangeAspect="1"/>
          </p:cNvPicPr>
          <p:nvPr/>
        </p:nvPicPr>
        <p:blipFill>
          <a:blip r:embed="rId4"/>
          <a:stretch>
            <a:fillRect/>
          </a:stretch>
        </p:blipFill>
        <p:spPr>
          <a:xfrm>
            <a:off x="662294" y="3883969"/>
            <a:ext cx="7582958" cy="2333951"/>
          </a:xfrm>
          <a:prstGeom prst="rect">
            <a:avLst/>
          </a:prstGeom>
        </p:spPr>
      </p:pic>
    </p:spTree>
    <p:extLst>
      <p:ext uri="{BB962C8B-B14F-4D97-AF65-F5344CB8AC3E}">
        <p14:creationId xmlns:p14="http://schemas.microsoft.com/office/powerpoint/2010/main" val="1336497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Most accurate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230576" y="2600209"/>
            <a:ext cx="7213929" cy="1785524"/>
          </a:xfrm>
          <a:prstGeom prst="rect">
            <a:avLst/>
          </a:prstGeom>
        </p:spPr>
      </p:pic>
    </p:spTree>
    <p:extLst>
      <p:ext uri="{BB962C8B-B14F-4D97-AF65-F5344CB8AC3E}">
        <p14:creationId xmlns:p14="http://schemas.microsoft.com/office/powerpoint/2010/main" val="521321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Jinja</a:t>
            </a:r>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5647546" y="2531406"/>
            <a:ext cx="3572374" cy="1829055"/>
          </a:xfrm>
          <a:prstGeom prst="rect">
            <a:avLst/>
          </a:prstGeom>
        </p:spPr>
      </p:pic>
      <p:pic>
        <p:nvPicPr>
          <p:cNvPr id="6" name="Picture 5"/>
          <p:cNvPicPr>
            <a:picLocks noChangeAspect="1"/>
          </p:cNvPicPr>
          <p:nvPr/>
        </p:nvPicPr>
        <p:blipFill>
          <a:blip r:embed="rId4"/>
          <a:stretch>
            <a:fillRect/>
          </a:stretch>
        </p:blipFill>
        <p:spPr>
          <a:xfrm>
            <a:off x="4519016" y="5789091"/>
            <a:ext cx="952633" cy="600159"/>
          </a:xfrm>
          <a:prstGeom prst="rect">
            <a:avLst/>
          </a:prstGeom>
        </p:spPr>
      </p:pic>
      <p:pic>
        <p:nvPicPr>
          <p:cNvPr id="7" name="Picture 6"/>
          <p:cNvPicPr>
            <a:picLocks noChangeAspect="1"/>
          </p:cNvPicPr>
          <p:nvPr/>
        </p:nvPicPr>
        <p:blipFill>
          <a:blip r:embed="rId5"/>
          <a:stretch>
            <a:fillRect/>
          </a:stretch>
        </p:blipFill>
        <p:spPr>
          <a:xfrm>
            <a:off x="5933049" y="5741677"/>
            <a:ext cx="771633" cy="647573"/>
          </a:xfrm>
          <a:prstGeom prst="rect">
            <a:avLst/>
          </a:prstGeom>
        </p:spPr>
      </p:pic>
      <p:pic>
        <p:nvPicPr>
          <p:cNvPr id="8" name="Picture 7"/>
          <p:cNvPicPr>
            <a:picLocks noChangeAspect="1"/>
          </p:cNvPicPr>
          <p:nvPr/>
        </p:nvPicPr>
        <p:blipFill>
          <a:blip r:embed="rId6"/>
          <a:stretch>
            <a:fillRect/>
          </a:stretch>
        </p:blipFill>
        <p:spPr>
          <a:xfrm>
            <a:off x="973401" y="2531406"/>
            <a:ext cx="3810532" cy="1838582"/>
          </a:xfrm>
          <a:prstGeom prst="rect">
            <a:avLst/>
          </a:prstGeom>
        </p:spPr>
      </p:pic>
      <p:sp>
        <p:nvSpPr>
          <p:cNvPr id="9" name="TextBox 8"/>
          <p:cNvSpPr txBox="1"/>
          <p:nvPr/>
        </p:nvSpPr>
        <p:spPr>
          <a:xfrm>
            <a:off x="1642533" y="4893733"/>
            <a:ext cx="1758815" cy="369332"/>
          </a:xfrm>
          <a:prstGeom prst="rect">
            <a:avLst/>
          </a:prstGeom>
          <a:noFill/>
        </p:spPr>
        <p:txBody>
          <a:bodyPr wrap="none" rtlCol="0">
            <a:spAutoFit/>
          </a:bodyPr>
          <a:lstStyle/>
          <a:p>
            <a:r>
              <a:rPr lang="en-US" b="1" dirty="0" smtClean="0"/>
              <a:t>For loop in </a:t>
            </a:r>
            <a:r>
              <a:rPr lang="en-US" b="1" dirty="0" err="1" smtClean="0"/>
              <a:t>jinja</a:t>
            </a:r>
            <a:r>
              <a:rPr lang="en-US" b="1" dirty="0" smtClean="0"/>
              <a:t> </a:t>
            </a:r>
            <a:endParaRPr lang="en-US" b="1" dirty="0"/>
          </a:p>
        </p:txBody>
      </p:sp>
    </p:spTree>
    <p:extLst>
      <p:ext uri="{BB962C8B-B14F-4D97-AF65-F5344CB8AC3E}">
        <p14:creationId xmlns:p14="http://schemas.microsoft.com/office/powerpoint/2010/main" val="16492080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venue and replace it</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930400" y="3818317"/>
            <a:ext cx="4376484" cy="2367953"/>
          </a:xfrm>
          <a:prstGeom prst="rect">
            <a:avLst/>
          </a:prstGeom>
        </p:spPr>
      </p:pic>
      <p:pic>
        <p:nvPicPr>
          <p:cNvPr id="6" name="Picture 5"/>
          <p:cNvPicPr>
            <a:picLocks noChangeAspect="1"/>
          </p:cNvPicPr>
          <p:nvPr/>
        </p:nvPicPr>
        <p:blipFill>
          <a:blip r:embed="rId4"/>
          <a:stretch>
            <a:fillRect/>
          </a:stretch>
        </p:blipFill>
        <p:spPr>
          <a:xfrm>
            <a:off x="7747889" y="4016318"/>
            <a:ext cx="2419688" cy="1971950"/>
          </a:xfrm>
          <a:prstGeom prst="rect">
            <a:avLst/>
          </a:prstGeom>
        </p:spPr>
      </p:pic>
    </p:spTree>
    <p:extLst>
      <p:ext uri="{BB962C8B-B14F-4D97-AF65-F5344CB8AC3E}">
        <p14:creationId xmlns:p14="http://schemas.microsoft.com/office/powerpoint/2010/main" val="100356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pPr marL="0" indent="0">
              <a:buNone/>
            </a:pPr>
            <a:endParaRPr lang="en-US" b="1" dirty="0" smtClean="0"/>
          </a:p>
          <a:p>
            <a:r>
              <a:rPr lang="en-US" b="1" dirty="0" smtClean="0"/>
              <a:t>CRUD </a:t>
            </a:r>
          </a:p>
          <a:p>
            <a:r>
              <a:rPr lang="en-US" b="1" dirty="0" smtClean="0"/>
              <a:t>Migration</a:t>
            </a:r>
          </a:p>
          <a:p>
            <a:r>
              <a:rPr lang="en-US" b="1" dirty="0" smtClean="0"/>
              <a:t>Relationships</a:t>
            </a:r>
          </a:p>
          <a:p>
            <a:r>
              <a:rPr lang="en-US" b="1" dirty="0" smtClean="0"/>
              <a:t>Breakout rooms [activity 1]</a:t>
            </a:r>
          </a:p>
          <a:p>
            <a:r>
              <a:rPr lang="en-US" b="1" dirty="0" smtClean="0"/>
              <a:t>Breakout </a:t>
            </a:r>
            <a:r>
              <a:rPr lang="en-US" b="1" dirty="0"/>
              <a:t>rooms </a:t>
            </a:r>
            <a:r>
              <a:rPr lang="en-US" b="1" dirty="0" smtClean="0"/>
              <a:t>[activity 2]</a:t>
            </a:r>
            <a:endParaRPr lang="en-US" b="1" dirty="0"/>
          </a:p>
          <a:p>
            <a:pPr marL="0" indent="0">
              <a:buNone/>
            </a:pPr>
            <a:endParaRPr lang="en-US" b="1"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3801868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Jinja</a:t>
            </a:r>
            <a:r>
              <a:rPr lang="en-US" dirty="0" smtClean="0"/>
              <a:t> templates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480264" y="1274763"/>
            <a:ext cx="5029902" cy="3048425"/>
          </a:xfrm>
          <a:prstGeom prst="rect">
            <a:avLst/>
          </a:prstGeom>
        </p:spPr>
      </p:pic>
      <p:pic>
        <p:nvPicPr>
          <p:cNvPr id="6" name="Picture 5"/>
          <p:cNvPicPr>
            <a:picLocks noChangeAspect="1"/>
          </p:cNvPicPr>
          <p:nvPr/>
        </p:nvPicPr>
        <p:blipFill>
          <a:blip r:embed="rId4"/>
          <a:stretch>
            <a:fillRect/>
          </a:stretch>
        </p:blipFill>
        <p:spPr>
          <a:xfrm>
            <a:off x="327095" y="3809575"/>
            <a:ext cx="3610203" cy="3048425"/>
          </a:xfrm>
          <a:prstGeom prst="rect">
            <a:avLst/>
          </a:prstGeom>
        </p:spPr>
      </p:pic>
      <p:pic>
        <p:nvPicPr>
          <p:cNvPr id="7" name="Picture 6"/>
          <p:cNvPicPr>
            <a:picLocks noChangeAspect="1"/>
          </p:cNvPicPr>
          <p:nvPr/>
        </p:nvPicPr>
        <p:blipFill>
          <a:blip r:embed="rId5"/>
          <a:stretch>
            <a:fillRect/>
          </a:stretch>
        </p:blipFill>
        <p:spPr>
          <a:xfrm>
            <a:off x="7464614" y="3114153"/>
            <a:ext cx="4629796" cy="3743847"/>
          </a:xfrm>
          <a:prstGeom prst="rect">
            <a:avLst/>
          </a:prstGeom>
        </p:spPr>
      </p:pic>
    </p:spTree>
    <p:extLst>
      <p:ext uri="{BB962C8B-B14F-4D97-AF65-F5344CB8AC3E}">
        <p14:creationId xmlns:p14="http://schemas.microsoft.com/office/powerpoint/2010/main" val="3188696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7403786" y="2379360"/>
            <a:ext cx="4496427" cy="4334480"/>
          </a:xfrm>
          <a:prstGeom prst="rect">
            <a:avLst/>
          </a:prstGeom>
        </p:spPr>
      </p:pic>
      <p:pic>
        <p:nvPicPr>
          <p:cNvPr id="6" name="Picture 5"/>
          <p:cNvPicPr>
            <a:picLocks noChangeAspect="1"/>
          </p:cNvPicPr>
          <p:nvPr/>
        </p:nvPicPr>
        <p:blipFill>
          <a:blip r:embed="rId4"/>
          <a:stretch>
            <a:fillRect/>
          </a:stretch>
        </p:blipFill>
        <p:spPr>
          <a:xfrm>
            <a:off x="742081" y="-8453"/>
            <a:ext cx="4629796" cy="3341350"/>
          </a:xfrm>
          <a:prstGeom prst="rect">
            <a:avLst/>
          </a:prstGeom>
        </p:spPr>
      </p:pic>
      <p:pic>
        <p:nvPicPr>
          <p:cNvPr id="7" name="Picture 6"/>
          <p:cNvPicPr>
            <a:picLocks noChangeAspect="1"/>
          </p:cNvPicPr>
          <p:nvPr/>
        </p:nvPicPr>
        <p:blipFill>
          <a:blip r:embed="rId5"/>
          <a:stretch>
            <a:fillRect/>
          </a:stretch>
        </p:blipFill>
        <p:spPr>
          <a:xfrm>
            <a:off x="742081" y="3332897"/>
            <a:ext cx="4629796" cy="3525103"/>
          </a:xfrm>
          <a:prstGeom prst="rect">
            <a:avLst/>
          </a:prstGeom>
        </p:spPr>
      </p:pic>
    </p:spTree>
    <p:extLst>
      <p:ext uri="{BB962C8B-B14F-4D97-AF65-F5344CB8AC3E}">
        <p14:creationId xmlns:p14="http://schemas.microsoft.com/office/powerpoint/2010/main" val="568051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except block</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2084231" y="2752724"/>
            <a:ext cx="5707219" cy="2276475"/>
          </a:xfrm>
          <a:prstGeom prst="rect">
            <a:avLst/>
          </a:prstGeom>
        </p:spPr>
      </p:pic>
    </p:spTree>
    <p:extLst>
      <p:ext uri="{BB962C8B-B14F-4D97-AF65-F5344CB8AC3E}">
        <p14:creationId xmlns:p14="http://schemas.microsoft.com/office/powerpoint/2010/main" val="1424050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bother?</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2709334" y="2243923"/>
            <a:ext cx="7738532" cy="4192741"/>
          </a:xfrm>
          <a:prstGeom prst="rect">
            <a:avLst/>
          </a:prstGeom>
        </p:spPr>
      </p:pic>
    </p:spTree>
    <p:extLst>
      <p:ext uri="{BB962C8B-B14F-4D97-AF65-F5344CB8AC3E}">
        <p14:creationId xmlns:p14="http://schemas.microsoft.com/office/powerpoint/2010/main" val="897701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wrong?</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779371" y="2011680"/>
            <a:ext cx="4906060" cy="4477375"/>
          </a:xfrm>
          <a:prstGeom prst="rect">
            <a:avLst/>
          </a:prstGeom>
        </p:spPr>
      </p:pic>
    </p:spTree>
    <p:extLst>
      <p:ext uri="{BB962C8B-B14F-4D97-AF65-F5344CB8AC3E}">
        <p14:creationId xmlns:p14="http://schemas.microsoft.com/office/powerpoint/2010/main" val="620140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558459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864037" y="521547"/>
            <a:ext cx="4906060" cy="4477375"/>
          </a:xfrm>
          <a:prstGeom prst="rect">
            <a:avLst/>
          </a:prstGeom>
        </p:spPr>
      </p:pic>
      <p:pic>
        <p:nvPicPr>
          <p:cNvPr id="7" name="Picture 6"/>
          <p:cNvPicPr>
            <a:picLocks noChangeAspect="1"/>
          </p:cNvPicPr>
          <p:nvPr/>
        </p:nvPicPr>
        <p:blipFill>
          <a:blip r:embed="rId4"/>
          <a:stretch>
            <a:fillRect/>
          </a:stretch>
        </p:blipFill>
        <p:spPr>
          <a:xfrm>
            <a:off x="0" y="5398842"/>
            <a:ext cx="12050807" cy="419158"/>
          </a:xfrm>
          <a:prstGeom prst="rect">
            <a:avLst/>
          </a:prstGeom>
        </p:spPr>
      </p:pic>
    </p:spTree>
    <p:extLst>
      <p:ext uri="{BB962C8B-B14F-4D97-AF65-F5344CB8AC3E}">
        <p14:creationId xmlns:p14="http://schemas.microsoft.com/office/powerpoint/2010/main" val="2318838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223282" y="3119394"/>
            <a:ext cx="9745435" cy="995406"/>
          </a:xfrm>
          <a:prstGeom prst="rect">
            <a:avLst/>
          </a:prstGeom>
        </p:spPr>
      </p:pic>
    </p:spTree>
    <p:extLst>
      <p:ext uri="{BB962C8B-B14F-4D97-AF65-F5344CB8AC3E}">
        <p14:creationId xmlns:p14="http://schemas.microsoft.com/office/powerpoint/2010/main" val="2889431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What’s the problem ?</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969961" y="2577325"/>
            <a:ext cx="5715798" cy="3515216"/>
          </a:xfrm>
          <a:prstGeom prst="rect">
            <a:avLst/>
          </a:prstGeom>
        </p:spPr>
      </p:pic>
      <p:sp>
        <p:nvSpPr>
          <p:cNvPr id="6" name="TextBox 5"/>
          <p:cNvSpPr txBox="1"/>
          <p:nvPr/>
        </p:nvSpPr>
        <p:spPr>
          <a:xfrm>
            <a:off x="1202919" y="2133600"/>
            <a:ext cx="3640548" cy="369332"/>
          </a:xfrm>
          <a:prstGeom prst="rect">
            <a:avLst/>
          </a:prstGeom>
          <a:noFill/>
        </p:spPr>
        <p:txBody>
          <a:bodyPr wrap="none" rtlCol="0">
            <a:spAutoFit/>
          </a:bodyPr>
          <a:lstStyle/>
          <a:p>
            <a:r>
              <a:rPr lang="en-US" dirty="0" smtClean="0"/>
              <a:t>How to access the user table in </a:t>
            </a:r>
            <a:r>
              <a:rPr lang="en-US" dirty="0" err="1" smtClean="0"/>
              <a:t>psql</a:t>
            </a:r>
            <a:r>
              <a:rPr lang="en-US" dirty="0" smtClean="0"/>
              <a:t>?</a:t>
            </a:r>
            <a:endParaRPr lang="en-US" dirty="0"/>
          </a:p>
        </p:txBody>
      </p:sp>
    </p:spTree>
    <p:extLst>
      <p:ext uri="{BB962C8B-B14F-4D97-AF65-F5344CB8AC3E}">
        <p14:creationId xmlns:p14="http://schemas.microsoft.com/office/powerpoint/2010/main" val="18394490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812124" y="2323850"/>
            <a:ext cx="5687219" cy="3581900"/>
          </a:xfrm>
          <a:prstGeom prst="rect">
            <a:avLst/>
          </a:prstGeom>
        </p:spPr>
      </p:pic>
    </p:spTree>
    <p:extLst>
      <p:ext uri="{BB962C8B-B14F-4D97-AF65-F5344CB8AC3E}">
        <p14:creationId xmlns:p14="http://schemas.microsoft.com/office/powerpoint/2010/main" val="2015171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886396" y="2273658"/>
            <a:ext cx="10831437" cy="4163006"/>
          </a:xfrm>
          <a:prstGeom prst="rect">
            <a:avLst/>
          </a:prstGeom>
        </p:spPr>
      </p:pic>
    </p:spTree>
    <p:extLst>
      <p:ext uri="{BB962C8B-B14F-4D97-AF65-F5344CB8AC3E}">
        <p14:creationId xmlns:p14="http://schemas.microsoft.com/office/powerpoint/2010/main" val="33691097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Db.create_all</a:t>
            </a:r>
            <a:r>
              <a:rPr lang="en-US" dirty="0" smtClean="0"/>
              <a:t>()</a:t>
            </a:r>
            <a:endParaRPr lang="en-US" dirty="0"/>
          </a:p>
        </p:txBody>
      </p:sp>
      <p:sp>
        <p:nvSpPr>
          <p:cNvPr id="3" name="Content Placeholder 2"/>
          <p:cNvSpPr>
            <a:spLocks noGrp="1"/>
          </p:cNvSpPr>
          <p:nvPr>
            <p:ph idx="1"/>
          </p:nvPr>
        </p:nvSpPr>
        <p:spPr/>
        <p:txBody>
          <a:bodyPr/>
          <a:lstStyle/>
          <a:p>
            <a:r>
              <a:rPr lang="en-US" dirty="0" smtClean="0"/>
              <a:t>Why limited ?</a:t>
            </a:r>
          </a:p>
          <a:p>
            <a:endParaRPr lang="en-US" dirty="0"/>
          </a:p>
          <a:p>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26114515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why not ?</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193199" y="2861733"/>
            <a:ext cx="4722066" cy="686346"/>
          </a:xfrm>
          <a:prstGeom prst="rect">
            <a:avLst/>
          </a:prstGeom>
        </p:spPr>
      </p:pic>
    </p:spTree>
    <p:extLst>
      <p:ext uri="{BB962C8B-B14F-4D97-AF65-F5344CB8AC3E}">
        <p14:creationId xmlns:p14="http://schemas.microsoft.com/office/powerpoint/2010/main" val="39778051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321742" y="2419861"/>
            <a:ext cx="2272973" cy="475739"/>
          </a:xfrm>
          <a:prstGeom prst="rect">
            <a:avLst/>
          </a:prstGeom>
        </p:spPr>
      </p:pic>
      <p:pic>
        <p:nvPicPr>
          <p:cNvPr id="6" name="Picture 5"/>
          <p:cNvPicPr>
            <a:picLocks noChangeAspect="1"/>
          </p:cNvPicPr>
          <p:nvPr/>
        </p:nvPicPr>
        <p:blipFill>
          <a:blip r:embed="rId4"/>
          <a:stretch>
            <a:fillRect/>
          </a:stretch>
        </p:blipFill>
        <p:spPr>
          <a:xfrm>
            <a:off x="1321742" y="3843321"/>
            <a:ext cx="2280861" cy="542958"/>
          </a:xfrm>
          <a:prstGeom prst="rect">
            <a:avLst/>
          </a:prstGeom>
        </p:spPr>
      </p:pic>
      <p:pic>
        <p:nvPicPr>
          <p:cNvPr id="8" name="Picture 7"/>
          <p:cNvPicPr>
            <a:picLocks noChangeAspect="1"/>
          </p:cNvPicPr>
          <p:nvPr/>
        </p:nvPicPr>
        <p:blipFill>
          <a:blip r:embed="rId5"/>
          <a:stretch>
            <a:fillRect/>
          </a:stretch>
        </p:blipFill>
        <p:spPr>
          <a:xfrm>
            <a:off x="1249830" y="5092689"/>
            <a:ext cx="2352773" cy="613844"/>
          </a:xfrm>
          <a:prstGeom prst="rect">
            <a:avLst/>
          </a:prstGeom>
        </p:spPr>
      </p:pic>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1948062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321742" y="2419861"/>
            <a:ext cx="2272973" cy="475739"/>
          </a:xfrm>
          <a:prstGeom prst="rect">
            <a:avLst/>
          </a:prstGeom>
        </p:spPr>
      </p:pic>
      <p:pic>
        <p:nvPicPr>
          <p:cNvPr id="6" name="Picture 5"/>
          <p:cNvPicPr>
            <a:picLocks noChangeAspect="1"/>
          </p:cNvPicPr>
          <p:nvPr/>
        </p:nvPicPr>
        <p:blipFill>
          <a:blip r:embed="rId4"/>
          <a:stretch>
            <a:fillRect/>
          </a:stretch>
        </p:blipFill>
        <p:spPr>
          <a:xfrm>
            <a:off x="1321742" y="3843321"/>
            <a:ext cx="2280861" cy="542958"/>
          </a:xfrm>
          <a:prstGeom prst="rect">
            <a:avLst/>
          </a:prstGeom>
        </p:spPr>
      </p:pic>
      <p:pic>
        <p:nvPicPr>
          <p:cNvPr id="8" name="Picture 7"/>
          <p:cNvPicPr>
            <a:picLocks noChangeAspect="1"/>
          </p:cNvPicPr>
          <p:nvPr/>
        </p:nvPicPr>
        <p:blipFill>
          <a:blip r:embed="rId5"/>
          <a:stretch>
            <a:fillRect/>
          </a:stretch>
        </p:blipFill>
        <p:spPr>
          <a:xfrm>
            <a:off x="1249830" y="5092689"/>
            <a:ext cx="2352773" cy="613844"/>
          </a:xfrm>
          <a:prstGeom prst="rect">
            <a:avLst/>
          </a:prstGeom>
        </p:spPr>
      </p:pic>
      <p:pic>
        <p:nvPicPr>
          <p:cNvPr id="9" name="Content Placeholder 8"/>
          <p:cNvPicPr>
            <a:picLocks noGrp="1" noChangeAspect="1"/>
          </p:cNvPicPr>
          <p:nvPr>
            <p:ph idx="1"/>
          </p:nvPr>
        </p:nvPicPr>
        <p:blipFill>
          <a:blip r:embed="rId6"/>
          <a:stretch>
            <a:fillRect/>
          </a:stretch>
        </p:blipFill>
        <p:spPr>
          <a:xfrm>
            <a:off x="4715965" y="3843322"/>
            <a:ext cx="4936034" cy="542958"/>
          </a:xfrm>
          <a:prstGeom prst="rect">
            <a:avLst/>
          </a:prstGeom>
        </p:spPr>
      </p:pic>
    </p:spTree>
    <p:extLst>
      <p:ext uri="{BB962C8B-B14F-4D97-AF65-F5344CB8AC3E}">
        <p14:creationId xmlns:p14="http://schemas.microsoft.com/office/powerpoint/2010/main" val="16833682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limitation</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a:p>
            <a:endParaRPr lang="en-US" dirty="0" smtClean="0"/>
          </a:p>
          <a:p>
            <a:pPr marL="0" indent="0">
              <a:buNone/>
            </a:pPr>
            <a:endParaRPr lang="en-US" dirty="0" smtClean="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6372469" y="1910424"/>
            <a:ext cx="4086795" cy="1701456"/>
          </a:xfrm>
          <a:prstGeom prst="rect">
            <a:avLst/>
          </a:prstGeom>
        </p:spPr>
      </p:pic>
      <p:pic>
        <p:nvPicPr>
          <p:cNvPr id="7" name="Picture 6"/>
          <p:cNvPicPr>
            <a:picLocks noChangeAspect="1"/>
          </p:cNvPicPr>
          <p:nvPr/>
        </p:nvPicPr>
        <p:blipFill>
          <a:blip r:embed="rId4"/>
          <a:stretch>
            <a:fillRect/>
          </a:stretch>
        </p:blipFill>
        <p:spPr>
          <a:xfrm>
            <a:off x="413171" y="4319806"/>
            <a:ext cx="4582164" cy="1047896"/>
          </a:xfrm>
          <a:prstGeom prst="rect">
            <a:avLst/>
          </a:prstGeom>
        </p:spPr>
      </p:pic>
      <p:pic>
        <p:nvPicPr>
          <p:cNvPr id="8" name="Picture 7"/>
          <p:cNvPicPr>
            <a:picLocks noChangeAspect="1"/>
          </p:cNvPicPr>
          <p:nvPr/>
        </p:nvPicPr>
        <p:blipFill>
          <a:blip r:embed="rId5"/>
          <a:stretch>
            <a:fillRect/>
          </a:stretch>
        </p:blipFill>
        <p:spPr>
          <a:xfrm>
            <a:off x="413171" y="2011680"/>
            <a:ext cx="2847975" cy="1600200"/>
          </a:xfrm>
          <a:prstGeom prst="rect">
            <a:avLst/>
          </a:prstGeom>
        </p:spPr>
      </p:pic>
      <p:sp>
        <p:nvSpPr>
          <p:cNvPr id="9" name="Rectangle 8"/>
          <p:cNvSpPr/>
          <p:nvPr/>
        </p:nvSpPr>
        <p:spPr>
          <a:xfrm>
            <a:off x="1603090" y="5894754"/>
            <a:ext cx="7806266" cy="369332"/>
          </a:xfrm>
          <a:prstGeom prst="rect">
            <a:avLst/>
          </a:prstGeom>
        </p:spPr>
        <p:txBody>
          <a:bodyPr wrap="square">
            <a:spAutoFit/>
          </a:bodyPr>
          <a:lstStyle/>
          <a:p>
            <a:r>
              <a:rPr lang="en-US" dirty="0"/>
              <a:t>Alembic is currently unable to detect table name changes, column name </a:t>
            </a:r>
            <a:r>
              <a:rPr lang="en-US" dirty="0" smtClean="0"/>
              <a:t>changes</a:t>
            </a:r>
            <a:endParaRPr lang="en-US" dirty="0"/>
          </a:p>
        </p:txBody>
      </p:sp>
      <p:pic>
        <p:nvPicPr>
          <p:cNvPr id="11" name="Picture 10"/>
          <p:cNvPicPr>
            <a:picLocks noChangeAspect="1"/>
          </p:cNvPicPr>
          <p:nvPr/>
        </p:nvPicPr>
        <p:blipFill>
          <a:blip r:embed="rId6"/>
          <a:stretch>
            <a:fillRect/>
          </a:stretch>
        </p:blipFill>
        <p:spPr>
          <a:xfrm>
            <a:off x="6818312" y="3900250"/>
            <a:ext cx="2619375" cy="1743075"/>
          </a:xfrm>
          <a:prstGeom prst="rect">
            <a:avLst/>
          </a:prstGeom>
        </p:spPr>
      </p:pic>
    </p:spTree>
    <p:extLst>
      <p:ext uri="{BB962C8B-B14F-4D97-AF65-F5344CB8AC3E}">
        <p14:creationId xmlns:p14="http://schemas.microsoft.com/office/powerpoint/2010/main" val="1341980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solve this error?</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594809" y="3000315"/>
            <a:ext cx="9002381" cy="857370"/>
          </a:xfrm>
          <a:prstGeom prst="rect">
            <a:avLst/>
          </a:prstGeom>
        </p:spPr>
      </p:pic>
      <p:pic>
        <p:nvPicPr>
          <p:cNvPr id="8" name="Picture 7"/>
          <p:cNvPicPr>
            <a:picLocks noChangeAspect="1"/>
          </p:cNvPicPr>
          <p:nvPr/>
        </p:nvPicPr>
        <p:blipFill>
          <a:blip r:embed="rId4"/>
          <a:stretch>
            <a:fillRect/>
          </a:stretch>
        </p:blipFill>
        <p:spPr>
          <a:xfrm>
            <a:off x="2367158" y="4685328"/>
            <a:ext cx="4782217" cy="352474"/>
          </a:xfrm>
          <a:prstGeom prst="rect">
            <a:avLst/>
          </a:prstGeom>
        </p:spPr>
      </p:pic>
      <p:pic>
        <p:nvPicPr>
          <p:cNvPr id="9" name="Picture 8"/>
          <p:cNvPicPr>
            <a:picLocks noChangeAspect="1"/>
          </p:cNvPicPr>
          <p:nvPr/>
        </p:nvPicPr>
        <p:blipFill>
          <a:blip r:embed="rId5"/>
          <a:stretch>
            <a:fillRect/>
          </a:stretch>
        </p:blipFill>
        <p:spPr>
          <a:xfrm>
            <a:off x="2367158" y="5503444"/>
            <a:ext cx="4658375" cy="362001"/>
          </a:xfrm>
          <a:prstGeom prst="rect">
            <a:avLst/>
          </a:prstGeom>
        </p:spPr>
      </p:pic>
    </p:spTree>
    <p:extLst>
      <p:ext uri="{BB962C8B-B14F-4D97-AF65-F5344CB8AC3E}">
        <p14:creationId xmlns:p14="http://schemas.microsoft.com/office/powerpoint/2010/main" val="1741696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704021" y="2675467"/>
            <a:ext cx="9788125" cy="1434623"/>
          </a:xfrm>
          <a:prstGeom prst="rect">
            <a:avLst/>
          </a:prstGeom>
        </p:spPr>
      </p:pic>
      <p:pic>
        <p:nvPicPr>
          <p:cNvPr id="6" name="Picture 5"/>
          <p:cNvPicPr>
            <a:picLocks noChangeAspect="1"/>
          </p:cNvPicPr>
          <p:nvPr/>
        </p:nvPicPr>
        <p:blipFill>
          <a:blip r:embed="rId4"/>
          <a:stretch>
            <a:fillRect/>
          </a:stretch>
        </p:blipFill>
        <p:spPr>
          <a:xfrm>
            <a:off x="704021" y="5212087"/>
            <a:ext cx="7243024" cy="506505"/>
          </a:xfrm>
          <a:prstGeom prst="rect">
            <a:avLst/>
          </a:prstGeom>
        </p:spPr>
      </p:pic>
      <p:pic>
        <p:nvPicPr>
          <p:cNvPr id="7" name="Picture 6"/>
          <p:cNvPicPr>
            <a:picLocks noChangeAspect="1"/>
          </p:cNvPicPr>
          <p:nvPr/>
        </p:nvPicPr>
        <p:blipFill>
          <a:blip r:embed="rId5"/>
          <a:stretch>
            <a:fillRect/>
          </a:stretch>
        </p:blipFill>
        <p:spPr>
          <a:xfrm>
            <a:off x="1046004" y="5951363"/>
            <a:ext cx="5048955" cy="752580"/>
          </a:xfrm>
          <a:prstGeom prst="rect">
            <a:avLst/>
          </a:prstGeom>
        </p:spPr>
      </p:pic>
      <p:pic>
        <p:nvPicPr>
          <p:cNvPr id="13" name="Picture 12"/>
          <p:cNvPicPr>
            <a:picLocks noChangeAspect="1"/>
          </p:cNvPicPr>
          <p:nvPr/>
        </p:nvPicPr>
        <p:blipFill>
          <a:blip r:embed="rId6"/>
          <a:stretch>
            <a:fillRect/>
          </a:stretch>
        </p:blipFill>
        <p:spPr>
          <a:xfrm>
            <a:off x="1202919" y="4380592"/>
            <a:ext cx="1390844" cy="533474"/>
          </a:xfrm>
          <a:prstGeom prst="rect">
            <a:avLst/>
          </a:prstGeom>
        </p:spPr>
      </p:pic>
      <p:pic>
        <p:nvPicPr>
          <p:cNvPr id="14" name="Picture 13"/>
          <p:cNvPicPr>
            <a:picLocks noChangeAspect="1"/>
          </p:cNvPicPr>
          <p:nvPr/>
        </p:nvPicPr>
        <p:blipFill>
          <a:blip r:embed="rId6"/>
          <a:stretch>
            <a:fillRect/>
          </a:stretch>
        </p:blipFill>
        <p:spPr>
          <a:xfrm>
            <a:off x="6711349" y="6169927"/>
            <a:ext cx="1390844" cy="533474"/>
          </a:xfrm>
          <a:prstGeom prst="rect">
            <a:avLst/>
          </a:prstGeom>
        </p:spPr>
      </p:pic>
    </p:spTree>
    <p:extLst>
      <p:ext uri="{BB962C8B-B14F-4D97-AF65-F5344CB8AC3E}">
        <p14:creationId xmlns:p14="http://schemas.microsoft.com/office/powerpoint/2010/main" val="12695794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2</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625697" y="1627602"/>
            <a:ext cx="5959881" cy="2181529"/>
          </a:xfrm>
          <a:prstGeom prst="rect">
            <a:avLst/>
          </a:prstGeom>
        </p:spPr>
      </p:pic>
      <p:pic>
        <p:nvPicPr>
          <p:cNvPr id="6" name="Picture 5"/>
          <p:cNvPicPr>
            <a:picLocks noChangeAspect="1"/>
          </p:cNvPicPr>
          <p:nvPr/>
        </p:nvPicPr>
        <p:blipFill>
          <a:blip r:embed="rId4"/>
          <a:stretch>
            <a:fillRect/>
          </a:stretch>
        </p:blipFill>
        <p:spPr>
          <a:xfrm>
            <a:off x="762000" y="4027875"/>
            <a:ext cx="9448800" cy="2408789"/>
          </a:xfrm>
          <a:prstGeom prst="rect">
            <a:avLst/>
          </a:prstGeom>
        </p:spPr>
      </p:pic>
    </p:spTree>
    <p:extLst>
      <p:ext uri="{BB962C8B-B14F-4D97-AF65-F5344CB8AC3E}">
        <p14:creationId xmlns:p14="http://schemas.microsoft.com/office/powerpoint/2010/main" val="30127854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flask-migrate to an existing project</a:t>
            </a:r>
            <a:endParaRPr lang="en-US" dirty="0"/>
          </a:p>
        </p:txBody>
      </p:sp>
      <p:sp>
        <p:nvSpPr>
          <p:cNvPr id="4" name="Picture Placeholder 3"/>
          <p:cNvSpPr>
            <a:spLocks noGrp="1"/>
          </p:cNvSpPr>
          <p:nvPr>
            <p:ph type="pic" sz="quarter" idx="13"/>
          </p:nvPr>
        </p:nvSpPr>
        <p:spPr/>
      </p:sp>
      <p:sp>
        <p:nvSpPr>
          <p:cNvPr id="6" name="Content Placeholder 5"/>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 </a:t>
            </a:r>
            <a:r>
              <a:rPr lang="en-US" u="sng" dirty="0">
                <a:hlinkClick r:id="rId3"/>
              </a:rPr>
              <a:t>https://blog.miguelgrinberg.com/post/how-to-add-flask-migrate-to-an-existing-project</a:t>
            </a:r>
            <a:r>
              <a:rPr lang="en-US" dirty="0"/>
              <a:t> </a:t>
            </a:r>
          </a:p>
          <a:p>
            <a:endParaRPr lang="en-US" dirty="0"/>
          </a:p>
        </p:txBody>
      </p:sp>
      <p:pic>
        <p:nvPicPr>
          <p:cNvPr id="7" name="Picture 6"/>
          <p:cNvPicPr>
            <a:picLocks noChangeAspect="1"/>
          </p:cNvPicPr>
          <p:nvPr/>
        </p:nvPicPr>
        <p:blipFill>
          <a:blip r:embed="rId4"/>
          <a:stretch>
            <a:fillRect/>
          </a:stretch>
        </p:blipFill>
        <p:spPr>
          <a:xfrm>
            <a:off x="895591" y="2256298"/>
            <a:ext cx="10816782" cy="2281836"/>
          </a:xfrm>
          <a:prstGeom prst="rect">
            <a:avLst/>
          </a:prstGeom>
        </p:spPr>
      </p:pic>
    </p:spTree>
    <p:extLst>
      <p:ext uri="{BB962C8B-B14F-4D97-AF65-F5344CB8AC3E}">
        <p14:creationId xmlns:p14="http://schemas.microsoft.com/office/powerpoint/2010/main" val="13600455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and relationships</a:t>
            </a:r>
            <a:endParaRPr lang="en-US" dirty="0"/>
          </a:p>
        </p:txBody>
      </p:sp>
      <p:sp>
        <p:nvSpPr>
          <p:cNvPr id="3" name="Content Placeholder 2"/>
          <p:cNvSpPr>
            <a:spLocks noGrp="1"/>
          </p:cNvSpPr>
          <p:nvPr>
            <p:ph idx="1"/>
          </p:nvPr>
        </p:nvSpPr>
        <p:spPr/>
        <p:txBody>
          <a:bodyPr/>
          <a:lstStyle/>
          <a:p>
            <a:r>
              <a:rPr lang="en-US" dirty="0" smtClean="0"/>
              <a:t>Employee ID</a:t>
            </a:r>
          </a:p>
          <a:p>
            <a:r>
              <a:rPr lang="en-US" dirty="0" smtClean="0"/>
              <a:t>First name</a:t>
            </a:r>
          </a:p>
          <a:p>
            <a:r>
              <a:rPr lang="en-US" dirty="0" smtClean="0"/>
              <a:t>Second name </a:t>
            </a:r>
          </a:p>
          <a:p>
            <a:r>
              <a:rPr lang="en-US" dirty="0" err="1" smtClean="0"/>
              <a:t>payID</a:t>
            </a:r>
            <a:endParaRPr lang="en-US" dirty="0" smtClean="0"/>
          </a:p>
          <a:p>
            <a:r>
              <a:rPr lang="en-US" dirty="0" smtClean="0"/>
              <a:t>Hourly rate </a:t>
            </a:r>
          </a:p>
          <a:p>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7573082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Sqlalchemy</a:t>
            </a:r>
            <a:r>
              <a:rPr lang="en-US" dirty="0" smtClean="0"/>
              <a:t> data types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p:nvPr/>
        </p:nvPicPr>
        <p:blipFill>
          <a:blip r:embed="rId3"/>
          <a:stretch>
            <a:fillRect/>
          </a:stretch>
        </p:blipFill>
        <p:spPr>
          <a:xfrm>
            <a:off x="1609319" y="1792936"/>
            <a:ext cx="8107249" cy="4564966"/>
          </a:xfrm>
          <a:prstGeom prst="rect">
            <a:avLst/>
          </a:prstGeom>
        </p:spPr>
      </p:pic>
    </p:spTree>
    <p:extLst>
      <p:ext uri="{BB962C8B-B14F-4D97-AF65-F5344CB8AC3E}">
        <p14:creationId xmlns:p14="http://schemas.microsoft.com/office/powerpoint/2010/main" val="29793133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4257418" y="2824078"/>
            <a:ext cx="3677163" cy="1209844"/>
          </a:xfrm>
          <a:prstGeom prst="rect">
            <a:avLst/>
          </a:prstGeom>
        </p:spPr>
      </p:pic>
    </p:spTree>
    <p:extLst>
      <p:ext uri="{BB962C8B-B14F-4D97-AF65-F5344CB8AC3E}">
        <p14:creationId xmlns:p14="http://schemas.microsoft.com/office/powerpoint/2010/main" val="4639076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4098" name="Picture 2" descr="Creating multiple tables and table relationsh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733" y="2208815"/>
            <a:ext cx="6199937" cy="400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3607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TO MANY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927190" y="2252402"/>
            <a:ext cx="8335538" cy="3724795"/>
          </a:xfrm>
          <a:prstGeom prst="rect">
            <a:avLst/>
          </a:prstGeom>
        </p:spPr>
      </p:pic>
    </p:spTree>
    <p:extLst>
      <p:ext uri="{BB962C8B-B14F-4D97-AF65-F5344CB8AC3E}">
        <p14:creationId xmlns:p14="http://schemas.microsoft.com/office/powerpoint/2010/main" val="13163576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830890" y="2333376"/>
            <a:ext cx="7954485" cy="3562847"/>
          </a:xfrm>
          <a:prstGeom prst="rect">
            <a:avLst/>
          </a:prstGeom>
        </p:spPr>
      </p:pic>
    </p:spTree>
    <p:extLst>
      <p:ext uri="{BB962C8B-B14F-4D97-AF65-F5344CB8AC3E}">
        <p14:creationId xmlns:p14="http://schemas.microsoft.com/office/powerpoint/2010/main" val="12189683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vs </a:t>
            </a:r>
            <a:r>
              <a:rPr lang="en-US" dirty="0" err="1" smtClean="0"/>
              <a:t>table_name</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p:nvPr/>
        </p:nvPicPr>
        <p:blipFill>
          <a:blip r:embed="rId2"/>
          <a:stretch>
            <a:fillRect/>
          </a:stretch>
        </p:blipFill>
        <p:spPr>
          <a:xfrm>
            <a:off x="1980159" y="2172547"/>
            <a:ext cx="8229600" cy="3500120"/>
          </a:xfrm>
          <a:prstGeom prst="rect">
            <a:avLst/>
          </a:prstGeom>
        </p:spPr>
      </p:pic>
    </p:spTree>
    <p:extLst>
      <p:ext uri="{BB962C8B-B14F-4D97-AF65-F5344CB8AC3E}">
        <p14:creationId xmlns:p14="http://schemas.microsoft.com/office/powerpoint/2010/main" val="2044900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to many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612556" y="2218678"/>
            <a:ext cx="10964805" cy="4639322"/>
          </a:xfrm>
          <a:prstGeom prst="rect">
            <a:avLst/>
          </a:prstGeom>
          <a:ln>
            <a:solidFill>
              <a:schemeClr val="accent1"/>
            </a:solidFill>
          </a:ln>
        </p:spPr>
      </p:pic>
    </p:spTree>
    <p:extLst>
      <p:ext uri="{BB962C8B-B14F-4D97-AF65-F5344CB8AC3E}">
        <p14:creationId xmlns:p14="http://schemas.microsoft.com/office/powerpoint/2010/main" val="38849463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660188" y="2011680"/>
            <a:ext cx="10869542" cy="4372585"/>
          </a:xfrm>
          <a:prstGeom prst="rect">
            <a:avLst/>
          </a:prstGeom>
        </p:spPr>
      </p:pic>
    </p:spTree>
    <p:extLst>
      <p:ext uri="{BB962C8B-B14F-4D97-AF65-F5344CB8AC3E}">
        <p14:creationId xmlns:p14="http://schemas.microsoft.com/office/powerpoint/2010/main" val="19103883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to one?</a:t>
            </a:r>
            <a:endParaRPr lang="en-US" dirty="0"/>
          </a:p>
        </p:txBody>
      </p:sp>
      <p:sp>
        <p:nvSpPr>
          <p:cNvPr id="3" name="Content Placeholder 2"/>
          <p:cNvSpPr>
            <a:spLocks noGrp="1"/>
          </p:cNvSpPr>
          <p:nvPr>
            <p:ph idx="1"/>
          </p:nvPr>
        </p:nvSpPr>
        <p:spPr/>
        <p:txBody>
          <a:bodyPr/>
          <a:lstStyle/>
          <a:p>
            <a:r>
              <a:rPr lang="en-US" dirty="0" smtClean="0"/>
              <a:t>Breakout room </a:t>
            </a:r>
            <a:r>
              <a:rPr lang="en-US" dirty="0" smtClean="0">
                <a:sym typeface="Wingdings" panose="05000000000000000000" pitchFamily="2" charset="2"/>
              </a:rPr>
              <a:t> </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7939013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join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818120" y="2751859"/>
            <a:ext cx="9616253" cy="3166148"/>
          </a:xfrm>
          <a:prstGeom prst="rect">
            <a:avLst/>
          </a:prstGeom>
        </p:spPr>
      </p:pic>
    </p:spTree>
    <p:extLst>
      <p:ext uri="{BB962C8B-B14F-4D97-AF65-F5344CB8AC3E}">
        <p14:creationId xmlns:p14="http://schemas.microsoft.com/office/powerpoint/2010/main" val="17433303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at once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853231" y="5079809"/>
            <a:ext cx="8483455" cy="1778191"/>
          </a:xfrm>
          <a:prstGeom prst="rect">
            <a:avLst/>
          </a:prstGeom>
        </p:spPr>
      </p:pic>
      <p:pic>
        <p:nvPicPr>
          <p:cNvPr id="6" name="Picture 5"/>
          <p:cNvPicPr>
            <a:picLocks noChangeAspect="1"/>
          </p:cNvPicPr>
          <p:nvPr/>
        </p:nvPicPr>
        <p:blipFill>
          <a:blip r:embed="rId3"/>
          <a:stretch>
            <a:fillRect/>
          </a:stretch>
        </p:blipFill>
        <p:spPr>
          <a:xfrm>
            <a:off x="1557012" y="1804289"/>
            <a:ext cx="9616253" cy="3166148"/>
          </a:xfrm>
          <a:prstGeom prst="rect">
            <a:avLst/>
          </a:prstGeom>
        </p:spPr>
      </p:pic>
    </p:spTree>
    <p:extLst>
      <p:ext uri="{BB962C8B-B14F-4D97-AF65-F5344CB8AC3E}">
        <p14:creationId xmlns:p14="http://schemas.microsoft.com/office/powerpoint/2010/main" val="2672322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Crud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768355" y="2455131"/>
            <a:ext cx="3505689" cy="2896004"/>
          </a:xfrm>
          <a:prstGeom prst="rect">
            <a:avLst/>
          </a:prstGeom>
        </p:spPr>
      </p:pic>
    </p:spTree>
    <p:extLst>
      <p:ext uri="{BB962C8B-B14F-4D97-AF65-F5344CB8AC3E}">
        <p14:creationId xmlns:p14="http://schemas.microsoft.com/office/powerpoint/2010/main" val="36552773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413597" y="3166533"/>
            <a:ext cx="9807303" cy="558800"/>
          </a:xfrm>
          <a:prstGeom prst="rect">
            <a:avLst/>
          </a:prstGeom>
        </p:spPr>
      </p:pic>
      <p:pic>
        <p:nvPicPr>
          <p:cNvPr id="6" name="Picture 5"/>
          <p:cNvPicPr>
            <a:picLocks noChangeAspect="1"/>
          </p:cNvPicPr>
          <p:nvPr/>
        </p:nvPicPr>
        <p:blipFill>
          <a:blip r:embed="rId3"/>
          <a:stretch>
            <a:fillRect/>
          </a:stretch>
        </p:blipFill>
        <p:spPr>
          <a:xfrm>
            <a:off x="413597" y="4658663"/>
            <a:ext cx="9312683" cy="1337734"/>
          </a:xfrm>
          <a:prstGeom prst="rect">
            <a:avLst/>
          </a:prstGeom>
        </p:spPr>
      </p:pic>
      <p:sp>
        <p:nvSpPr>
          <p:cNvPr id="7" name="TextBox 6"/>
          <p:cNvSpPr txBox="1"/>
          <p:nvPr/>
        </p:nvSpPr>
        <p:spPr>
          <a:xfrm>
            <a:off x="10826440" y="5627065"/>
            <a:ext cx="1277914" cy="369332"/>
          </a:xfrm>
          <a:prstGeom prst="rect">
            <a:avLst/>
          </a:prstGeom>
          <a:noFill/>
        </p:spPr>
        <p:txBody>
          <a:bodyPr wrap="none" rtlCol="0">
            <a:spAutoFit/>
          </a:bodyPr>
          <a:lstStyle/>
          <a:p>
            <a:r>
              <a:rPr lang="en-US" dirty="0" smtClean="0"/>
              <a:t>What type?</a:t>
            </a:r>
            <a:endParaRPr lang="en-US" dirty="0"/>
          </a:p>
        </p:txBody>
      </p:sp>
    </p:spTree>
    <p:extLst>
      <p:ext uri="{BB962C8B-B14F-4D97-AF65-F5344CB8AC3E}">
        <p14:creationId xmlns:p14="http://schemas.microsoft.com/office/powerpoint/2010/main" val="34121191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output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659416" y="3681352"/>
            <a:ext cx="8297433" cy="866896"/>
          </a:xfrm>
          <a:prstGeom prst="rect">
            <a:avLst/>
          </a:prstGeom>
        </p:spPr>
      </p:pic>
      <p:pic>
        <p:nvPicPr>
          <p:cNvPr id="6" name="Picture 5"/>
          <p:cNvPicPr>
            <a:picLocks noChangeAspect="1"/>
          </p:cNvPicPr>
          <p:nvPr/>
        </p:nvPicPr>
        <p:blipFill>
          <a:blip r:embed="rId4"/>
          <a:stretch>
            <a:fillRect/>
          </a:stretch>
        </p:blipFill>
        <p:spPr>
          <a:xfrm>
            <a:off x="1328330" y="2011680"/>
            <a:ext cx="9312683" cy="1337734"/>
          </a:xfrm>
          <a:prstGeom prst="rect">
            <a:avLst/>
          </a:prstGeom>
        </p:spPr>
      </p:pic>
    </p:spTree>
    <p:extLst>
      <p:ext uri="{BB962C8B-B14F-4D97-AF65-F5344CB8AC3E}">
        <p14:creationId xmlns:p14="http://schemas.microsoft.com/office/powerpoint/2010/main" val="22023634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302001" y="2528761"/>
            <a:ext cx="3737106" cy="3567237"/>
          </a:xfrm>
          <a:prstGeom prst="rect">
            <a:avLst/>
          </a:prstGeom>
        </p:spPr>
      </p:pic>
    </p:spTree>
    <p:extLst>
      <p:ext uri="{BB962C8B-B14F-4D97-AF65-F5344CB8AC3E}">
        <p14:creationId xmlns:p14="http://schemas.microsoft.com/office/powerpoint/2010/main" val="7170763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a:t>
            </a:r>
            <a:endParaRPr lang="en-US" dirty="0"/>
          </a:p>
        </p:txBody>
      </p:sp>
      <p:sp>
        <p:nvSpPr>
          <p:cNvPr id="3" name="Content Placeholder 2"/>
          <p:cNvSpPr>
            <a:spLocks noGrp="1"/>
          </p:cNvSpPr>
          <p:nvPr>
            <p:ph idx="1"/>
          </p:nvPr>
        </p:nvSpPr>
        <p:spPr/>
        <p:txBody>
          <a:bodyPr/>
          <a:lstStyle/>
          <a:p>
            <a:r>
              <a:rPr lang="en-US" dirty="0" smtClean="0"/>
              <a:t>Save/update vs all vs </a:t>
            </a:r>
            <a:r>
              <a:rPr lang="en-US" dirty="0" err="1" smtClean="0"/>
              <a:t>all,delete</a:t>
            </a:r>
            <a:r>
              <a:rPr lang="en-US" dirty="0" smtClean="0"/>
              <a:t> orphan</a:t>
            </a:r>
          </a:p>
          <a:p>
            <a:endParaRPr lang="en-US" dirty="0"/>
          </a:p>
          <a:p>
            <a:endParaRPr lang="en-US" dirty="0" smtClean="0"/>
          </a:p>
          <a:p>
            <a:endParaRPr lang="en-US" dirty="0"/>
          </a:p>
          <a:p>
            <a:endParaRPr lang="en-US" dirty="0" smtClean="0"/>
          </a:p>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441154" y="3036227"/>
            <a:ext cx="4229690" cy="943107"/>
          </a:xfrm>
          <a:prstGeom prst="rect">
            <a:avLst/>
          </a:prstGeom>
        </p:spPr>
      </p:pic>
      <p:pic>
        <p:nvPicPr>
          <p:cNvPr id="6" name="Picture 5"/>
          <p:cNvPicPr>
            <a:picLocks noChangeAspect="1"/>
          </p:cNvPicPr>
          <p:nvPr/>
        </p:nvPicPr>
        <p:blipFill>
          <a:blip r:embed="rId4"/>
          <a:stretch>
            <a:fillRect/>
          </a:stretch>
        </p:blipFill>
        <p:spPr>
          <a:xfrm>
            <a:off x="8126062" y="3036228"/>
            <a:ext cx="2860937" cy="943106"/>
          </a:xfrm>
          <a:prstGeom prst="rect">
            <a:avLst/>
          </a:prstGeom>
        </p:spPr>
      </p:pic>
      <p:pic>
        <p:nvPicPr>
          <p:cNvPr id="8" name="Picture 7"/>
          <p:cNvPicPr>
            <a:picLocks noChangeAspect="1"/>
          </p:cNvPicPr>
          <p:nvPr/>
        </p:nvPicPr>
        <p:blipFill>
          <a:blip r:embed="rId5"/>
          <a:stretch>
            <a:fillRect/>
          </a:stretch>
        </p:blipFill>
        <p:spPr>
          <a:xfrm>
            <a:off x="1333231" y="4705179"/>
            <a:ext cx="4761728" cy="786896"/>
          </a:xfrm>
          <a:prstGeom prst="rect">
            <a:avLst/>
          </a:prstGeom>
        </p:spPr>
      </p:pic>
    </p:spTree>
    <p:extLst>
      <p:ext uri="{BB962C8B-B14F-4D97-AF65-F5344CB8AC3E}">
        <p14:creationId xmlns:p14="http://schemas.microsoft.com/office/powerpoint/2010/main" val="41416693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an account</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1383770" y="1971675"/>
            <a:ext cx="2143125" cy="2143125"/>
          </a:xfrm>
          <a:prstGeom prst="rect">
            <a:avLst/>
          </a:prstGeom>
        </p:spPr>
      </p:pic>
      <p:pic>
        <p:nvPicPr>
          <p:cNvPr id="8" name="Picture 7"/>
          <p:cNvPicPr>
            <a:picLocks noChangeAspect="1"/>
          </p:cNvPicPr>
          <p:nvPr/>
        </p:nvPicPr>
        <p:blipFill>
          <a:blip r:embed="rId3"/>
          <a:stretch>
            <a:fillRect/>
          </a:stretch>
        </p:blipFill>
        <p:spPr>
          <a:xfrm>
            <a:off x="4581525" y="2011680"/>
            <a:ext cx="3028950" cy="2174557"/>
          </a:xfrm>
          <a:prstGeom prst="rect">
            <a:avLst/>
          </a:prstGeom>
        </p:spPr>
      </p:pic>
      <p:pic>
        <p:nvPicPr>
          <p:cNvPr id="10" name="Picture 9"/>
          <p:cNvPicPr>
            <a:picLocks noChangeAspect="1"/>
          </p:cNvPicPr>
          <p:nvPr/>
        </p:nvPicPr>
        <p:blipFill>
          <a:blip r:embed="rId4"/>
          <a:stretch>
            <a:fillRect/>
          </a:stretch>
        </p:blipFill>
        <p:spPr>
          <a:xfrm>
            <a:off x="8919826" y="2087879"/>
            <a:ext cx="2143125" cy="2143125"/>
          </a:xfrm>
          <a:prstGeom prst="rect">
            <a:avLst/>
          </a:prstGeom>
        </p:spPr>
      </p:pic>
    </p:spTree>
    <p:extLst>
      <p:ext uri="{BB962C8B-B14F-4D97-AF65-F5344CB8AC3E}">
        <p14:creationId xmlns:p14="http://schemas.microsoft.com/office/powerpoint/2010/main" val="24398989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under Save update option</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455637" y="3162787"/>
            <a:ext cx="4639322" cy="600159"/>
          </a:xfrm>
          <a:prstGeom prst="rect">
            <a:avLst/>
          </a:prstGeom>
        </p:spPr>
      </p:pic>
      <p:pic>
        <p:nvPicPr>
          <p:cNvPr id="6" name="Picture 5"/>
          <p:cNvPicPr>
            <a:picLocks noChangeAspect="1"/>
          </p:cNvPicPr>
          <p:nvPr/>
        </p:nvPicPr>
        <p:blipFill>
          <a:blip r:embed="rId4"/>
          <a:stretch>
            <a:fillRect/>
          </a:stretch>
        </p:blipFill>
        <p:spPr>
          <a:xfrm>
            <a:off x="7557520" y="3091307"/>
            <a:ext cx="3429479" cy="647790"/>
          </a:xfrm>
          <a:prstGeom prst="rect">
            <a:avLst/>
          </a:prstGeom>
        </p:spPr>
      </p:pic>
    </p:spTree>
    <p:extLst>
      <p:ext uri="{BB962C8B-B14F-4D97-AF65-F5344CB8AC3E}">
        <p14:creationId xmlns:p14="http://schemas.microsoft.com/office/powerpoint/2010/main" val="13465056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3195232" y="2933631"/>
            <a:ext cx="5801535" cy="990738"/>
          </a:xfrm>
          <a:prstGeom prst="rect">
            <a:avLst/>
          </a:prstGeom>
        </p:spPr>
      </p:pic>
      <p:pic>
        <p:nvPicPr>
          <p:cNvPr id="6" name="Picture 5"/>
          <p:cNvPicPr>
            <a:picLocks noChangeAspect="1"/>
          </p:cNvPicPr>
          <p:nvPr/>
        </p:nvPicPr>
        <p:blipFill>
          <a:blip r:embed="rId4"/>
          <a:stretch>
            <a:fillRect/>
          </a:stretch>
        </p:blipFill>
        <p:spPr>
          <a:xfrm>
            <a:off x="229865" y="4794881"/>
            <a:ext cx="4620270" cy="552527"/>
          </a:xfrm>
          <a:prstGeom prst="rect">
            <a:avLst/>
          </a:prstGeom>
        </p:spPr>
      </p:pic>
      <p:pic>
        <p:nvPicPr>
          <p:cNvPr id="7" name="Picture 6"/>
          <p:cNvPicPr>
            <a:picLocks noChangeAspect="1"/>
          </p:cNvPicPr>
          <p:nvPr/>
        </p:nvPicPr>
        <p:blipFill>
          <a:blip r:embed="rId5"/>
          <a:stretch>
            <a:fillRect/>
          </a:stretch>
        </p:blipFill>
        <p:spPr>
          <a:xfrm>
            <a:off x="7266348" y="4794881"/>
            <a:ext cx="3181519" cy="623019"/>
          </a:xfrm>
          <a:prstGeom prst="rect">
            <a:avLst/>
          </a:prstGeom>
        </p:spPr>
      </p:pic>
    </p:spTree>
    <p:extLst>
      <p:ext uri="{BB962C8B-B14F-4D97-AF65-F5344CB8AC3E}">
        <p14:creationId xmlns:p14="http://schemas.microsoft.com/office/powerpoint/2010/main" val="32269359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vs delete orphan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3080279" y="2218870"/>
            <a:ext cx="3591454" cy="2528814"/>
          </a:xfrm>
          <a:prstGeom prst="rect">
            <a:avLst/>
          </a:prstGeom>
        </p:spPr>
      </p:pic>
    </p:spTree>
    <p:extLst>
      <p:ext uri="{BB962C8B-B14F-4D97-AF65-F5344CB8AC3E}">
        <p14:creationId xmlns:p14="http://schemas.microsoft.com/office/powerpoint/2010/main" val="35761634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2730450" y="2290232"/>
            <a:ext cx="6110337" cy="3433233"/>
          </a:xfrm>
          <a:prstGeom prst="rect">
            <a:avLst/>
          </a:prstGeom>
        </p:spPr>
      </p:pic>
      <p:pic>
        <p:nvPicPr>
          <p:cNvPr id="5" name="Picture 4"/>
          <p:cNvPicPr>
            <a:picLocks noChangeAspect="1"/>
          </p:cNvPicPr>
          <p:nvPr/>
        </p:nvPicPr>
        <p:blipFill>
          <a:blip r:embed="rId4"/>
          <a:stretch>
            <a:fillRect/>
          </a:stretch>
        </p:blipFill>
        <p:spPr>
          <a:xfrm>
            <a:off x="612286" y="6217920"/>
            <a:ext cx="1181265" cy="323895"/>
          </a:xfrm>
          <a:prstGeom prst="rect">
            <a:avLst/>
          </a:prstGeom>
        </p:spPr>
      </p:pic>
      <p:pic>
        <p:nvPicPr>
          <p:cNvPr id="7" name="Picture 6"/>
          <p:cNvPicPr>
            <a:picLocks noChangeAspect="1"/>
          </p:cNvPicPr>
          <p:nvPr/>
        </p:nvPicPr>
        <p:blipFill>
          <a:blip r:embed="rId5"/>
          <a:stretch>
            <a:fillRect/>
          </a:stretch>
        </p:blipFill>
        <p:spPr>
          <a:xfrm>
            <a:off x="2170495" y="6242493"/>
            <a:ext cx="1437362" cy="299321"/>
          </a:xfrm>
          <a:prstGeom prst="rect">
            <a:avLst/>
          </a:prstGeom>
        </p:spPr>
      </p:pic>
    </p:spTree>
    <p:extLst>
      <p:ext uri="{BB962C8B-B14F-4D97-AF65-F5344CB8AC3E}">
        <p14:creationId xmlns:p14="http://schemas.microsoft.com/office/powerpoint/2010/main" val="1194264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feedback</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979064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823492" y="2201132"/>
            <a:ext cx="4915042" cy="2781688"/>
          </a:xfrm>
          <a:prstGeom prst="rect">
            <a:avLst/>
          </a:prstGeom>
        </p:spPr>
      </p:pic>
      <p:sp>
        <p:nvSpPr>
          <p:cNvPr id="6" name="TextBox 5"/>
          <p:cNvSpPr txBox="1"/>
          <p:nvPr/>
        </p:nvSpPr>
        <p:spPr>
          <a:xfrm>
            <a:off x="8585200" y="5571067"/>
            <a:ext cx="615874" cy="369332"/>
          </a:xfrm>
          <a:prstGeom prst="rect">
            <a:avLst/>
          </a:prstGeom>
          <a:noFill/>
        </p:spPr>
        <p:txBody>
          <a:bodyPr wrap="none" rtlCol="0">
            <a:spAutoFit/>
          </a:bodyPr>
          <a:lstStyle/>
          <a:p>
            <a:r>
              <a:rPr lang="en-US" b="1" dirty="0" smtClean="0"/>
              <a:t>ID??</a:t>
            </a:r>
            <a:endParaRPr lang="en-US" b="1" dirty="0"/>
          </a:p>
        </p:txBody>
      </p:sp>
      <p:sp>
        <p:nvSpPr>
          <p:cNvPr id="7" name="TextBox 6"/>
          <p:cNvSpPr txBox="1"/>
          <p:nvPr/>
        </p:nvSpPr>
        <p:spPr>
          <a:xfrm>
            <a:off x="6993466" y="5577639"/>
            <a:ext cx="907941" cy="369332"/>
          </a:xfrm>
          <a:prstGeom prst="rect">
            <a:avLst/>
          </a:prstGeom>
          <a:noFill/>
        </p:spPr>
        <p:txBody>
          <a:bodyPr wrap="none" rtlCol="0">
            <a:spAutoFit/>
          </a:bodyPr>
          <a:lstStyle/>
          <a:p>
            <a:r>
              <a:rPr lang="en-US" b="1" dirty="0" smtClean="0"/>
              <a:t>Body??</a:t>
            </a:r>
            <a:endParaRPr lang="en-US" b="1" dirty="0"/>
          </a:p>
        </p:txBody>
      </p:sp>
    </p:spTree>
    <p:extLst>
      <p:ext uri="{BB962C8B-B14F-4D97-AF65-F5344CB8AC3E}">
        <p14:creationId xmlns:p14="http://schemas.microsoft.com/office/powerpoint/2010/main" val="39054930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9461746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p:nvPr/>
        </p:nvPicPr>
        <p:blipFill>
          <a:blip r:embed="rId3"/>
          <a:stretch>
            <a:fillRect/>
          </a:stretch>
        </p:blipFill>
        <p:spPr>
          <a:xfrm>
            <a:off x="1744133" y="2268220"/>
            <a:ext cx="8229600" cy="3693160"/>
          </a:xfrm>
          <a:prstGeom prst="rect">
            <a:avLst/>
          </a:prstGeom>
        </p:spPr>
      </p:pic>
    </p:spTree>
    <p:extLst>
      <p:ext uri="{BB962C8B-B14F-4D97-AF65-F5344CB8AC3E}">
        <p14:creationId xmlns:p14="http://schemas.microsoft.com/office/powerpoint/2010/main" val="1447550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account</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10" name="Picture 9"/>
          <p:cNvPicPr>
            <a:picLocks noChangeAspect="1"/>
          </p:cNvPicPr>
          <p:nvPr/>
        </p:nvPicPr>
        <p:blipFill>
          <a:blip r:embed="rId3"/>
          <a:stretch>
            <a:fillRect/>
          </a:stretch>
        </p:blipFill>
        <p:spPr>
          <a:xfrm>
            <a:off x="3244671" y="2312384"/>
            <a:ext cx="5700576" cy="4124280"/>
          </a:xfrm>
          <a:prstGeom prst="rect">
            <a:avLst/>
          </a:prstGeom>
        </p:spPr>
      </p:pic>
    </p:spTree>
    <p:extLst>
      <p:ext uri="{BB962C8B-B14F-4D97-AF65-F5344CB8AC3E}">
        <p14:creationId xmlns:p14="http://schemas.microsoft.com/office/powerpoint/2010/main" val="418339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DELete</a:t>
            </a:r>
            <a:r>
              <a:rPr lang="en-US" dirty="0" smtClean="0"/>
              <a:t> from cart</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788404" y="2312384"/>
            <a:ext cx="5700576" cy="4124280"/>
          </a:xfrm>
          <a:prstGeom prst="rect">
            <a:avLst/>
          </a:prstGeom>
        </p:spPr>
      </p:pic>
      <p:sp>
        <p:nvSpPr>
          <p:cNvPr id="6" name="TextBox 5"/>
          <p:cNvSpPr txBox="1"/>
          <p:nvPr/>
        </p:nvSpPr>
        <p:spPr>
          <a:xfrm>
            <a:off x="8906933" y="6217920"/>
            <a:ext cx="678391" cy="369332"/>
          </a:xfrm>
          <a:prstGeom prst="rect">
            <a:avLst/>
          </a:prstGeom>
          <a:noFill/>
        </p:spPr>
        <p:txBody>
          <a:bodyPr wrap="none" rtlCol="0">
            <a:spAutoFit/>
          </a:bodyPr>
          <a:lstStyle/>
          <a:p>
            <a:r>
              <a:rPr lang="en-US" dirty="0" smtClean="0"/>
              <a:t>fetch</a:t>
            </a:r>
            <a:endParaRPr lang="en-US" dirty="0"/>
          </a:p>
        </p:txBody>
      </p:sp>
    </p:spTree>
    <p:extLst>
      <p:ext uri="{BB962C8B-B14F-4D97-AF65-F5344CB8AC3E}">
        <p14:creationId xmlns:p14="http://schemas.microsoft.com/office/powerpoint/2010/main" val="33427983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28082</TotalTime>
  <Words>1319</Words>
  <Application>Microsoft Office PowerPoint</Application>
  <PresentationFormat>Widescreen</PresentationFormat>
  <Paragraphs>326</Paragraphs>
  <Slides>60</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Calibri</vt:lpstr>
      <vt:lpstr>Corbel</vt:lpstr>
      <vt:lpstr>Wingdings</vt:lpstr>
      <vt:lpstr>Banded</vt:lpstr>
      <vt:lpstr>Web Development Nanodegree </vt:lpstr>
      <vt:lpstr>agenda </vt:lpstr>
      <vt:lpstr>PowerPoint Presentation</vt:lpstr>
      <vt:lpstr>Sqlalchemy data types </vt:lpstr>
      <vt:lpstr>Crud </vt:lpstr>
      <vt:lpstr>PowerPoint Presentation</vt:lpstr>
      <vt:lpstr>PowerPoint Presentation</vt:lpstr>
      <vt:lpstr>Create account</vt:lpstr>
      <vt:lpstr>DELete from cart</vt:lpstr>
      <vt:lpstr>PowerPoint Presentation</vt:lpstr>
      <vt:lpstr>PowerPoint Presentation</vt:lpstr>
      <vt:lpstr>Any better alternatives</vt:lpstr>
      <vt:lpstr>add json dumps</vt:lpstr>
      <vt:lpstr>PowerPoint Presentation</vt:lpstr>
      <vt:lpstr>We don’t need jsonify anymore </vt:lpstr>
      <vt:lpstr>PowerPoint Presentation</vt:lpstr>
      <vt:lpstr>Most accurate ?</vt:lpstr>
      <vt:lpstr>Jinja </vt:lpstr>
      <vt:lpstr>Remove venue and replace it</vt:lpstr>
      <vt:lpstr>Jinja templates</vt:lpstr>
      <vt:lpstr>PowerPoint Presentation</vt:lpstr>
      <vt:lpstr>Try except block</vt:lpstr>
      <vt:lpstr>Why bother?</vt:lpstr>
      <vt:lpstr>What’s wrong?</vt:lpstr>
      <vt:lpstr>PowerPoint Presentation</vt:lpstr>
      <vt:lpstr>PowerPoint Presentation</vt:lpstr>
      <vt:lpstr>PowerPoint Presentation</vt:lpstr>
      <vt:lpstr>What’s the problem ?</vt:lpstr>
      <vt:lpstr>solution</vt:lpstr>
      <vt:lpstr>Db.create_all()</vt:lpstr>
      <vt:lpstr>Then why not ?</vt:lpstr>
      <vt:lpstr>migration</vt:lpstr>
      <vt:lpstr>migration</vt:lpstr>
      <vt:lpstr>Migration limitation</vt:lpstr>
      <vt:lpstr>How to solve this error?</vt:lpstr>
      <vt:lpstr>Solution 1</vt:lpstr>
      <vt:lpstr>Solution 2</vt:lpstr>
      <vt:lpstr>Adding flask-migrate to an existing project</vt:lpstr>
      <vt:lpstr>Tables and relationships</vt:lpstr>
      <vt:lpstr>PowerPoint Presentation</vt:lpstr>
      <vt:lpstr>relationships</vt:lpstr>
      <vt:lpstr>ONE TO MANY</vt:lpstr>
      <vt:lpstr>solution</vt:lpstr>
      <vt:lpstr>CLASS vs table_name</vt:lpstr>
      <vt:lpstr>Many to many</vt:lpstr>
      <vt:lpstr>PowerPoint Presentation</vt:lpstr>
      <vt:lpstr>One to one?</vt:lpstr>
      <vt:lpstr>join</vt:lpstr>
      <vt:lpstr>All at once </vt:lpstr>
      <vt:lpstr>solution</vt:lpstr>
      <vt:lpstr>what’s the output ?</vt:lpstr>
      <vt:lpstr>PowerPoint Presentation</vt:lpstr>
      <vt:lpstr>cascade</vt:lpstr>
      <vt:lpstr>Deleting an account</vt:lpstr>
      <vt:lpstr>Delete under Save update option</vt:lpstr>
      <vt:lpstr>delete</vt:lpstr>
      <vt:lpstr>Delete vs delete orphan </vt:lpstr>
      <vt:lpstr>loading</vt:lpstr>
      <vt:lpstr>Questions and feedback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santarabantoosoo</dc:creator>
  <cp:lastModifiedBy>santarabantoosoo</cp:lastModifiedBy>
  <cp:revision>1028</cp:revision>
  <dcterms:created xsi:type="dcterms:W3CDTF">2020-08-04T16:25:44Z</dcterms:created>
  <dcterms:modified xsi:type="dcterms:W3CDTF">2021-02-02T05:50:02Z</dcterms:modified>
</cp:coreProperties>
</file>